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62" r:id="rId3"/>
    <p:sldId id="313" r:id="rId4"/>
    <p:sldId id="319" r:id="rId5"/>
    <p:sldId id="290" r:id="rId6"/>
    <p:sldId id="327" r:id="rId7"/>
    <p:sldId id="329" r:id="rId8"/>
    <p:sldId id="272" r:id="rId9"/>
    <p:sldId id="304" r:id="rId10"/>
    <p:sldId id="306" r:id="rId11"/>
    <p:sldId id="324" r:id="rId12"/>
    <p:sldId id="307" r:id="rId13"/>
    <p:sldId id="325" r:id="rId14"/>
    <p:sldId id="321" r:id="rId15"/>
    <p:sldId id="326" r:id="rId16"/>
    <p:sldId id="283" r:id="rId17"/>
    <p:sldId id="330" r:id="rId18"/>
    <p:sldId id="331" r:id="rId19"/>
    <p:sldId id="26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4" d="100"/>
          <a:sy n="104" d="100"/>
        </p:scale>
        <p:origin x="732" y="108"/>
      </p:cViewPr>
      <p:guideLst/>
    </p:cSldViewPr>
  </p:slid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59" d="100"/>
          <a:sy n="59" d="100"/>
        </p:scale>
        <p:origin x="281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067F14-FA64-42ED-A78E-53754B606EF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E96CE2A-733D-4ADA-9635-D33E29B4D3A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E78A0BC-AE84-4647-88FF-521EA0D3EFE8}" type="datetimeFigureOut">
              <a:rPr lang="en-US" smtClean="0"/>
              <a:t>1/5/2024</a:t>
            </a:fld>
            <a:endParaRPr lang="en-US"/>
          </a:p>
        </p:txBody>
      </p:sp>
      <p:sp>
        <p:nvSpPr>
          <p:cNvPr id="4" name="Footer Placeholder 3">
            <a:extLst>
              <a:ext uri="{FF2B5EF4-FFF2-40B4-BE49-F238E27FC236}">
                <a16:creationId xmlns:a16="http://schemas.microsoft.com/office/drawing/2014/main" id="{CEC0ABBD-3B54-4591-BEDF-74FED1B7DC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D6CB9C-24ED-436B-BC85-7E3FE011DD9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AA25347-BF59-459F-862B-1807A1A32A55}" type="slidenum">
              <a:rPr lang="en-US" smtClean="0"/>
              <a:t>‹#›</a:t>
            </a:fld>
            <a:endParaRPr lang="en-US"/>
          </a:p>
        </p:txBody>
      </p:sp>
    </p:spTree>
    <p:extLst>
      <p:ext uri="{BB962C8B-B14F-4D97-AF65-F5344CB8AC3E}">
        <p14:creationId xmlns:p14="http://schemas.microsoft.com/office/powerpoint/2010/main" val="7873126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C68247-0E75-4007-A97C-8E9B09DE45E9}" type="datetimeFigureOut">
              <a:rPr lang="en-US" smtClean="0"/>
              <a:t>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D136CF-A312-45DC-9FCB-00F3A61F141F}" type="slidenum">
              <a:rPr lang="en-US" smtClean="0"/>
              <a:t>‹#›</a:t>
            </a:fld>
            <a:endParaRPr lang="en-US"/>
          </a:p>
        </p:txBody>
      </p:sp>
    </p:spTree>
    <p:extLst>
      <p:ext uri="{BB962C8B-B14F-4D97-AF65-F5344CB8AC3E}">
        <p14:creationId xmlns:p14="http://schemas.microsoft.com/office/powerpoint/2010/main" val="1783934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city does not have Restricted, remove first bullet and keep discussion to active service with other TMRS cities and Proportionate retirement</a:t>
            </a:r>
          </a:p>
        </p:txBody>
      </p:sp>
      <p:sp>
        <p:nvSpPr>
          <p:cNvPr id="4" name="Slide Number Placeholder 3"/>
          <p:cNvSpPr>
            <a:spLocks noGrp="1"/>
          </p:cNvSpPr>
          <p:nvPr>
            <p:ph type="sldNum" sz="quarter" idx="5"/>
          </p:nvPr>
        </p:nvSpPr>
        <p:spPr/>
        <p:txBody>
          <a:bodyPr/>
          <a:lstStyle/>
          <a:p>
            <a:fld id="{52D136CF-A312-45DC-9FCB-00F3A61F141F}" type="slidenum">
              <a:rPr lang="en-US" smtClean="0"/>
              <a:t>3</a:t>
            </a:fld>
            <a:endParaRPr lang="en-US"/>
          </a:p>
        </p:txBody>
      </p:sp>
    </p:spTree>
    <p:extLst>
      <p:ext uri="{BB962C8B-B14F-4D97-AF65-F5344CB8AC3E}">
        <p14:creationId xmlns:p14="http://schemas.microsoft.com/office/powerpoint/2010/main" val="2420471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TMRS is always hear to answer your questions. We have an amazing Member Service Center that is available to answer your questions over the phone. You can also schedule a counseling session with a member of our Education team to discuss your account. Appointments are available before and after normal business hours and can be conducted by phone, through Zoom or in-person in our office in Austin. You can schedule a session by using this QR code to access the scheduling tool on our website. TMRS Information is also available 24/7 on tmrs.com and through </a:t>
            </a:r>
            <a:r>
              <a:rPr lang="en-US" dirty="0" err="1"/>
              <a:t>MyTMRS</a:t>
            </a:r>
            <a:r>
              <a:rPr lang="en-US" dirty="0"/>
              <a:t>. The easiest way to access </a:t>
            </a:r>
            <a:r>
              <a:rPr lang="en-US" dirty="0" err="1"/>
              <a:t>MyTMRS</a:t>
            </a:r>
            <a:r>
              <a:rPr lang="en-US" dirty="0"/>
              <a:t> is through the TMRS app. We are the only statewide retirement system in TMRS to have an app, so if you haven’t downloaded the app, do it today!</a:t>
            </a:r>
          </a:p>
        </p:txBody>
      </p:sp>
      <p:sp>
        <p:nvSpPr>
          <p:cNvPr id="4" name="Slide Number Placeholder 3"/>
          <p:cNvSpPr>
            <a:spLocks noGrp="1"/>
          </p:cNvSpPr>
          <p:nvPr>
            <p:ph type="sldNum" sz="quarter" idx="5"/>
          </p:nvPr>
        </p:nvSpPr>
        <p:spPr/>
        <p:txBody>
          <a:bodyPr/>
          <a:lstStyle/>
          <a:p>
            <a:fld id="{52D136CF-A312-45DC-9FCB-00F3A61F141F}" type="slidenum">
              <a:rPr lang="en-US" smtClean="0"/>
              <a:t>18</a:t>
            </a:fld>
            <a:endParaRPr lang="en-US"/>
          </a:p>
        </p:txBody>
      </p:sp>
    </p:spTree>
    <p:extLst>
      <p:ext uri="{BB962C8B-B14F-4D97-AF65-F5344CB8AC3E}">
        <p14:creationId xmlns:p14="http://schemas.microsoft.com/office/powerpoint/2010/main" val="964804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account balance includes your contributions and interest you have earned on your balance. There is no limit on the amount of your TMRS benefit. Since it is based on your actual account balance and life expectancy at retirement, you continue to increase your benefit every month until you retire.</a:t>
            </a:r>
          </a:p>
        </p:txBody>
      </p:sp>
      <p:sp>
        <p:nvSpPr>
          <p:cNvPr id="4" name="Slide Number Placeholder 3"/>
          <p:cNvSpPr>
            <a:spLocks noGrp="1"/>
          </p:cNvSpPr>
          <p:nvPr>
            <p:ph type="sldNum" sz="quarter" idx="5"/>
          </p:nvPr>
        </p:nvSpPr>
        <p:spPr/>
        <p:txBody>
          <a:bodyPr/>
          <a:lstStyle/>
          <a:p>
            <a:fld id="{52D136CF-A312-45DC-9FCB-00F3A61F141F}" type="slidenum">
              <a:rPr lang="en-US" smtClean="0"/>
              <a:t>4</a:t>
            </a:fld>
            <a:endParaRPr lang="en-US"/>
          </a:p>
        </p:txBody>
      </p:sp>
    </p:spTree>
    <p:extLst>
      <p:ext uri="{BB962C8B-B14F-4D97-AF65-F5344CB8AC3E}">
        <p14:creationId xmlns:p14="http://schemas.microsoft.com/office/powerpoint/2010/main" val="2586919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 city’s matching ratio in this discussion. Explain what an estimate is and that they are aware of </a:t>
            </a:r>
            <a:r>
              <a:rPr lang="en-US" dirty="0" err="1"/>
              <a:t>MyTMRS</a:t>
            </a:r>
            <a:r>
              <a:rPr lang="en-US" dirty="0"/>
              <a:t>. Let them know that they can run as many estimates as they want in </a:t>
            </a:r>
            <a:r>
              <a:rPr lang="en-US" dirty="0" err="1"/>
              <a:t>MyTMRS</a:t>
            </a:r>
            <a:r>
              <a:rPr lang="en-US" dirty="0"/>
              <a:t> and can call our office if they want an estimate that includes any changes. “We always recommend running an estimate for your birthday month because that is the month that your age changes in the life expectancy calculation. While your benefit increases every month, you will see a larger increase in your birthday month and you may want to consider waiting until that month to start drawing your benefit.</a:t>
            </a:r>
          </a:p>
        </p:txBody>
      </p:sp>
      <p:sp>
        <p:nvSpPr>
          <p:cNvPr id="4" name="Slide Number Placeholder 3"/>
          <p:cNvSpPr>
            <a:spLocks noGrp="1"/>
          </p:cNvSpPr>
          <p:nvPr>
            <p:ph type="sldNum" sz="quarter" idx="5"/>
          </p:nvPr>
        </p:nvSpPr>
        <p:spPr/>
        <p:txBody>
          <a:bodyPr/>
          <a:lstStyle/>
          <a:p>
            <a:fld id="{52D136CF-A312-45DC-9FCB-00F3A61F141F}" type="slidenum">
              <a:rPr lang="en-US" smtClean="0"/>
              <a:t>5</a:t>
            </a:fld>
            <a:endParaRPr lang="en-US"/>
          </a:p>
        </p:txBody>
      </p:sp>
    </p:spTree>
    <p:extLst>
      <p:ext uri="{BB962C8B-B14F-4D97-AF65-F5344CB8AC3E}">
        <p14:creationId xmlns:p14="http://schemas.microsoft.com/office/powerpoint/2010/main" val="2369031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 city’s matching ratio in this discussion. Explain what an estimate is and that they are aware of </a:t>
            </a:r>
            <a:r>
              <a:rPr lang="en-US" dirty="0" err="1"/>
              <a:t>MyTMRS</a:t>
            </a:r>
            <a:r>
              <a:rPr lang="en-US" dirty="0"/>
              <a:t>. Let them know that they can run as many estimates as they want in </a:t>
            </a:r>
            <a:r>
              <a:rPr lang="en-US" dirty="0" err="1"/>
              <a:t>MyTMRS</a:t>
            </a:r>
            <a:r>
              <a:rPr lang="en-US" dirty="0"/>
              <a:t> and can call our office if they want an estimate that includes any changes. “We always recommend running an estimate for your birthday month because that is the month that your age changes in the life expectancy calculation. While your benefit increases every month, you will see a larger increase in your birthday month and you may want to consider waiting until that month to start drawing your benefit.</a:t>
            </a:r>
          </a:p>
        </p:txBody>
      </p:sp>
      <p:sp>
        <p:nvSpPr>
          <p:cNvPr id="4" name="Slide Number Placeholder 3"/>
          <p:cNvSpPr>
            <a:spLocks noGrp="1"/>
          </p:cNvSpPr>
          <p:nvPr>
            <p:ph type="sldNum" sz="quarter" idx="5"/>
          </p:nvPr>
        </p:nvSpPr>
        <p:spPr/>
        <p:txBody>
          <a:bodyPr/>
          <a:lstStyle/>
          <a:p>
            <a:fld id="{52D136CF-A312-45DC-9FCB-00F3A61F141F}" type="slidenum">
              <a:rPr lang="en-US" smtClean="0"/>
              <a:t>6</a:t>
            </a:fld>
            <a:endParaRPr lang="en-US"/>
          </a:p>
        </p:txBody>
      </p:sp>
    </p:spTree>
    <p:extLst>
      <p:ext uri="{BB962C8B-B14F-4D97-AF65-F5344CB8AC3E}">
        <p14:creationId xmlns:p14="http://schemas.microsoft.com/office/powerpoint/2010/main" val="2072110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 city’s matching ratio in this discussion. Explain what an estimate is and that they are aware of </a:t>
            </a:r>
            <a:r>
              <a:rPr lang="en-US" dirty="0" err="1"/>
              <a:t>MyTMRS</a:t>
            </a:r>
            <a:r>
              <a:rPr lang="en-US" dirty="0"/>
              <a:t>. Let them know that they can run as many estimates as they want in </a:t>
            </a:r>
            <a:r>
              <a:rPr lang="en-US" dirty="0" err="1"/>
              <a:t>MyTMRS</a:t>
            </a:r>
            <a:r>
              <a:rPr lang="en-US" dirty="0"/>
              <a:t> and can call our office if they want an estimate that includes any changes. “We always recommend running an estimate for your birthday month because that is the month that your age changes in the life expectancy calculation. While your benefit increases every month, you will see a larger increase in your birthday month and you may want to consider waiting until that month to start drawing your benefit.</a:t>
            </a:r>
          </a:p>
        </p:txBody>
      </p:sp>
      <p:sp>
        <p:nvSpPr>
          <p:cNvPr id="4" name="Slide Number Placeholder 3"/>
          <p:cNvSpPr>
            <a:spLocks noGrp="1"/>
          </p:cNvSpPr>
          <p:nvPr>
            <p:ph type="sldNum" sz="quarter" idx="5"/>
          </p:nvPr>
        </p:nvSpPr>
        <p:spPr/>
        <p:txBody>
          <a:bodyPr/>
          <a:lstStyle/>
          <a:p>
            <a:fld id="{52D136CF-A312-45DC-9FCB-00F3A61F141F}" type="slidenum">
              <a:rPr lang="en-US" smtClean="0"/>
              <a:t>7</a:t>
            </a:fld>
            <a:endParaRPr lang="en-US"/>
          </a:p>
        </p:txBody>
      </p:sp>
    </p:spTree>
    <p:extLst>
      <p:ext uri="{BB962C8B-B14F-4D97-AF65-F5344CB8AC3E}">
        <p14:creationId xmlns:p14="http://schemas.microsoft.com/office/powerpoint/2010/main" val="787682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Cost-of-Living Adjustment, or COLA, is an increase to your monthly benefit based on inflation. Your city provides increases based on ENTER PERCENTAGE of the inflation rate. You must be retired for a full year to receive a COLA and the amount will vary every year. </a:t>
            </a:r>
          </a:p>
        </p:txBody>
      </p:sp>
      <p:sp>
        <p:nvSpPr>
          <p:cNvPr id="4" name="Slide Number Placeholder 3"/>
          <p:cNvSpPr>
            <a:spLocks noGrp="1"/>
          </p:cNvSpPr>
          <p:nvPr>
            <p:ph type="sldNum" sz="quarter" idx="5"/>
          </p:nvPr>
        </p:nvSpPr>
        <p:spPr/>
        <p:txBody>
          <a:bodyPr/>
          <a:lstStyle/>
          <a:p>
            <a:fld id="{52D136CF-A312-45DC-9FCB-00F3A61F141F}" type="slidenum">
              <a:rPr lang="en-US" smtClean="0"/>
              <a:t>8</a:t>
            </a:fld>
            <a:endParaRPr lang="en-US"/>
          </a:p>
        </p:txBody>
      </p:sp>
    </p:spTree>
    <p:extLst>
      <p:ext uri="{BB962C8B-B14F-4D97-AF65-F5344CB8AC3E}">
        <p14:creationId xmlns:p14="http://schemas.microsoft.com/office/powerpoint/2010/main" val="2325359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Update with city name. Make sure it is clear that if they return before the 12 month break, their monthly benefit will be forfeited until they retire from the city again.</a:t>
            </a:r>
          </a:p>
        </p:txBody>
      </p:sp>
      <p:sp>
        <p:nvSpPr>
          <p:cNvPr id="4" name="Slide Number Placeholder 3"/>
          <p:cNvSpPr>
            <a:spLocks noGrp="1"/>
          </p:cNvSpPr>
          <p:nvPr>
            <p:ph type="sldNum" sz="quarter" idx="5"/>
          </p:nvPr>
        </p:nvSpPr>
        <p:spPr/>
        <p:txBody>
          <a:bodyPr/>
          <a:lstStyle/>
          <a:p>
            <a:fld id="{52D136CF-A312-45DC-9FCB-00F3A61F141F}" type="slidenum">
              <a:rPr lang="en-US" smtClean="0"/>
              <a:t>14</a:t>
            </a:fld>
            <a:endParaRPr lang="en-US"/>
          </a:p>
        </p:txBody>
      </p:sp>
    </p:spTree>
    <p:extLst>
      <p:ext uri="{BB962C8B-B14F-4D97-AF65-F5344CB8AC3E}">
        <p14:creationId xmlns:p14="http://schemas.microsoft.com/office/powerpoint/2010/main" val="1291475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TMRS is always hear to answer your questions. We have an amazing Member Service Center that is available to answer your questions over the phone. You can also schedule a counseling session with a member of our Education team to discuss your account. Appointments are available before and after normal business hours and can be conducted by phone, through Zoom or in-person in our office in Austin. You can schedule a session by using this QR code to access the scheduling tool on our website. TMRS Information is also available 24/7 on tmrs.com and through </a:t>
            </a:r>
            <a:r>
              <a:rPr lang="en-US" dirty="0" err="1"/>
              <a:t>MyTMRS</a:t>
            </a:r>
            <a:r>
              <a:rPr lang="en-US" dirty="0"/>
              <a:t>. The easiest way to access </a:t>
            </a:r>
            <a:r>
              <a:rPr lang="en-US" dirty="0" err="1"/>
              <a:t>MyTMRS</a:t>
            </a:r>
            <a:r>
              <a:rPr lang="en-US" dirty="0"/>
              <a:t> is through the TMRS app. We are the only statewide retirement system in TMRS to have an app, so if you haven’t downloaded the app, do it today!</a:t>
            </a:r>
          </a:p>
        </p:txBody>
      </p:sp>
      <p:sp>
        <p:nvSpPr>
          <p:cNvPr id="4" name="Slide Number Placeholder 3"/>
          <p:cNvSpPr>
            <a:spLocks noGrp="1"/>
          </p:cNvSpPr>
          <p:nvPr>
            <p:ph type="sldNum" sz="quarter" idx="5"/>
          </p:nvPr>
        </p:nvSpPr>
        <p:spPr/>
        <p:txBody>
          <a:bodyPr/>
          <a:lstStyle/>
          <a:p>
            <a:fld id="{52D136CF-A312-45DC-9FCB-00F3A61F141F}" type="slidenum">
              <a:rPr lang="en-US" smtClean="0"/>
              <a:t>16</a:t>
            </a:fld>
            <a:endParaRPr lang="en-US"/>
          </a:p>
        </p:txBody>
      </p:sp>
    </p:spTree>
    <p:extLst>
      <p:ext uri="{BB962C8B-B14F-4D97-AF65-F5344CB8AC3E}">
        <p14:creationId xmlns:p14="http://schemas.microsoft.com/office/powerpoint/2010/main" val="1944900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TMRS is always hear to answer your questions. We have an amazing Member Service Center that is available to answer your questions over the phone. You can also schedule a counseling session with a member of our Education team to discuss your account. Appointments are available before and after normal business hours and can be conducted by phone, through Zoom or in-person in our office in Austin. You can schedule a session by using this QR code to access the scheduling tool on our website. TMRS Information is also available 24/7 on tmrs.com and through </a:t>
            </a:r>
            <a:r>
              <a:rPr lang="en-US" dirty="0" err="1"/>
              <a:t>MyTMRS</a:t>
            </a:r>
            <a:r>
              <a:rPr lang="en-US" dirty="0"/>
              <a:t>. The easiest way to access </a:t>
            </a:r>
            <a:r>
              <a:rPr lang="en-US" dirty="0" err="1"/>
              <a:t>MyTMRS</a:t>
            </a:r>
            <a:r>
              <a:rPr lang="en-US" dirty="0"/>
              <a:t> is through the TMRS app. We are the only statewide retirement system in TMRS to have an app, so if you haven’t downloaded the app, do it today!</a:t>
            </a:r>
          </a:p>
        </p:txBody>
      </p:sp>
      <p:sp>
        <p:nvSpPr>
          <p:cNvPr id="4" name="Slide Number Placeholder 3"/>
          <p:cNvSpPr>
            <a:spLocks noGrp="1"/>
          </p:cNvSpPr>
          <p:nvPr>
            <p:ph type="sldNum" sz="quarter" idx="5"/>
          </p:nvPr>
        </p:nvSpPr>
        <p:spPr/>
        <p:txBody>
          <a:bodyPr/>
          <a:lstStyle/>
          <a:p>
            <a:fld id="{52D136CF-A312-45DC-9FCB-00F3A61F141F}" type="slidenum">
              <a:rPr lang="en-US" smtClean="0"/>
              <a:t>17</a:t>
            </a:fld>
            <a:endParaRPr lang="en-US"/>
          </a:p>
        </p:txBody>
      </p:sp>
    </p:spTree>
    <p:extLst>
      <p:ext uri="{BB962C8B-B14F-4D97-AF65-F5344CB8AC3E}">
        <p14:creationId xmlns:p14="http://schemas.microsoft.com/office/powerpoint/2010/main" val="17343757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84C59-75E7-4745-A88B-60E496C1512C}"/>
              </a:ext>
            </a:extLst>
          </p:cNvPr>
          <p:cNvSpPr>
            <a:spLocks noGrp="1"/>
          </p:cNvSpPr>
          <p:nvPr>
            <p:ph type="ctrTitle" hasCustomPrompt="1"/>
          </p:nvPr>
        </p:nvSpPr>
        <p:spPr>
          <a:xfrm>
            <a:off x="774416" y="2999511"/>
            <a:ext cx="9893584" cy="1018802"/>
          </a:xfrm>
          <a:prstGeom prst="rect">
            <a:avLst/>
          </a:prstGeom>
        </p:spPr>
        <p:txBody>
          <a:bodyPr anchor="b">
            <a:noAutofit/>
          </a:bodyPr>
          <a:lstStyle>
            <a:lvl1pPr algn="l">
              <a:defRPr sz="4800" b="1">
                <a:latin typeface="Arial" panose="020B0604020202020204" pitchFamily="34" charset="0"/>
                <a:cs typeface="Arial" panose="020B0604020202020204" pitchFamily="34" charset="0"/>
              </a:defRPr>
            </a:lvl1pPr>
          </a:lstStyle>
          <a:p>
            <a:r>
              <a:rPr lang="en-US" dirty="0"/>
              <a:t>Title Arial 48-60 </a:t>
            </a:r>
            <a:r>
              <a:rPr lang="en-US" dirty="0" err="1"/>
              <a:t>pt</a:t>
            </a:r>
            <a:r>
              <a:rPr lang="en-US" dirty="0"/>
              <a:t> Bold</a:t>
            </a:r>
          </a:p>
        </p:txBody>
      </p:sp>
      <p:sp>
        <p:nvSpPr>
          <p:cNvPr id="3" name="Subtitle 2">
            <a:extLst>
              <a:ext uri="{FF2B5EF4-FFF2-40B4-BE49-F238E27FC236}">
                <a16:creationId xmlns:a16="http://schemas.microsoft.com/office/drawing/2014/main" id="{5D338B69-58B2-40C1-81B1-8E384BF7DE41}"/>
              </a:ext>
            </a:extLst>
          </p:cNvPr>
          <p:cNvSpPr>
            <a:spLocks noGrp="1"/>
          </p:cNvSpPr>
          <p:nvPr>
            <p:ph type="subTitle" idx="1" hasCustomPrompt="1"/>
          </p:nvPr>
        </p:nvSpPr>
        <p:spPr>
          <a:xfrm>
            <a:off x="774416" y="4258343"/>
            <a:ext cx="9462404" cy="1479516"/>
          </a:xfrm>
        </p:spPr>
        <p:txBody>
          <a:bodyPr>
            <a:noAutofit/>
          </a:bodyPr>
          <a:lstStyle>
            <a:lvl1pPr marL="0" indent="0" algn="l">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Occasion (if necessary) [Arial 24pt]</a:t>
            </a:r>
            <a:br>
              <a:rPr lang="en-US" dirty="0"/>
            </a:br>
            <a:r>
              <a:rPr lang="en-US" dirty="0"/>
              <a:t>Presented by</a:t>
            </a:r>
            <a:br>
              <a:rPr lang="en-US" dirty="0"/>
            </a:br>
            <a:r>
              <a:rPr lang="en-US" dirty="0"/>
              <a:t>Name, Title</a:t>
            </a:r>
            <a:br>
              <a:rPr lang="en-US" dirty="0"/>
            </a:br>
            <a:r>
              <a:rPr lang="en-US" dirty="0"/>
              <a:t>Date</a:t>
            </a:r>
          </a:p>
        </p:txBody>
      </p:sp>
      <p:pic>
        <p:nvPicPr>
          <p:cNvPr id="7" name="Picture 2">
            <a:extLst>
              <a:ext uri="{FF2B5EF4-FFF2-40B4-BE49-F238E27FC236}">
                <a16:creationId xmlns:a16="http://schemas.microsoft.com/office/drawing/2014/main" id="{6BA43DDB-76F9-4985-B2CB-D7838D004ABC}"/>
              </a:ext>
            </a:extLst>
          </p:cNvPr>
          <p:cNvPicPr>
            <a:picLocks noChangeAspect="1"/>
          </p:cNvPicPr>
          <p:nvPr userDrawn="1"/>
        </p:nvPicPr>
        <p:blipFill>
          <a:blip r:embed="rId2"/>
          <a:srcRect/>
          <a:stretch>
            <a:fillRect/>
          </a:stretch>
        </p:blipFill>
        <p:spPr>
          <a:xfrm>
            <a:off x="774416" y="689014"/>
            <a:ext cx="2452947" cy="817649"/>
          </a:xfrm>
          <a:prstGeom prst="rect">
            <a:avLst/>
          </a:prstGeom>
        </p:spPr>
      </p:pic>
      <p:grpSp>
        <p:nvGrpSpPr>
          <p:cNvPr id="8" name="Group 3">
            <a:extLst>
              <a:ext uri="{FF2B5EF4-FFF2-40B4-BE49-F238E27FC236}">
                <a16:creationId xmlns:a16="http://schemas.microsoft.com/office/drawing/2014/main" id="{73934022-CDAF-4928-8FD6-946603178D4B}"/>
              </a:ext>
            </a:extLst>
          </p:cNvPr>
          <p:cNvGrpSpPr/>
          <p:nvPr userDrawn="1"/>
        </p:nvGrpSpPr>
        <p:grpSpPr>
          <a:xfrm>
            <a:off x="3352022" y="689013"/>
            <a:ext cx="8839978" cy="817650"/>
            <a:chOff x="0" y="0"/>
            <a:chExt cx="3602394" cy="403657"/>
          </a:xfrm>
        </p:grpSpPr>
        <p:sp>
          <p:nvSpPr>
            <p:cNvPr id="9" name="Freeform 4">
              <a:extLst>
                <a:ext uri="{FF2B5EF4-FFF2-40B4-BE49-F238E27FC236}">
                  <a16:creationId xmlns:a16="http://schemas.microsoft.com/office/drawing/2014/main" id="{38C422E3-673F-49F2-8DB8-3792AE948460}"/>
                </a:ext>
              </a:extLst>
            </p:cNvPr>
            <p:cNvSpPr/>
            <p:nvPr/>
          </p:nvSpPr>
          <p:spPr>
            <a:xfrm>
              <a:off x="0" y="0"/>
              <a:ext cx="3602394" cy="403657"/>
            </a:xfrm>
            <a:custGeom>
              <a:avLst/>
              <a:gdLst/>
              <a:ahLst/>
              <a:cxnLst/>
              <a:rect l="l" t="t" r="r" b="b"/>
              <a:pathLst>
                <a:path w="3602394" h="403657">
                  <a:moveTo>
                    <a:pt x="203200" y="0"/>
                  </a:moveTo>
                  <a:lnTo>
                    <a:pt x="3602394" y="0"/>
                  </a:lnTo>
                  <a:lnTo>
                    <a:pt x="3399194" y="403657"/>
                  </a:lnTo>
                  <a:lnTo>
                    <a:pt x="0" y="403657"/>
                  </a:lnTo>
                  <a:lnTo>
                    <a:pt x="203200" y="0"/>
                  </a:lnTo>
                  <a:close/>
                </a:path>
              </a:pathLst>
            </a:custGeom>
            <a:solidFill>
              <a:srgbClr val="0C4DA2"/>
            </a:solidFill>
          </p:spPr>
        </p:sp>
        <p:sp>
          <p:nvSpPr>
            <p:cNvPr id="10" name="TextBox 5">
              <a:extLst>
                <a:ext uri="{FF2B5EF4-FFF2-40B4-BE49-F238E27FC236}">
                  <a16:creationId xmlns:a16="http://schemas.microsoft.com/office/drawing/2014/main" id="{774FF44E-1857-429E-A134-E8D57CEB81C6}"/>
                </a:ext>
              </a:extLst>
            </p:cNvPr>
            <p:cNvSpPr txBox="1"/>
            <p:nvPr/>
          </p:nvSpPr>
          <p:spPr>
            <a:xfrm>
              <a:off x="101600" y="-57150"/>
              <a:ext cx="609600" cy="666750"/>
            </a:xfrm>
            <a:prstGeom prst="rect">
              <a:avLst/>
            </a:prstGeom>
          </p:spPr>
          <p:txBody>
            <a:bodyPr lIns="50800" tIns="50800" rIns="50800" bIns="50800" rtlCol="0" anchor="ctr"/>
            <a:lstStyle/>
            <a:p>
              <a:pPr algn="ctr">
                <a:lnSpc>
                  <a:spcPts val="3359"/>
                </a:lnSpc>
              </a:pPr>
              <a:endParaRPr/>
            </a:p>
          </p:txBody>
        </p:sp>
      </p:grpSp>
    </p:spTree>
    <p:extLst>
      <p:ext uri="{BB962C8B-B14F-4D97-AF65-F5344CB8AC3E}">
        <p14:creationId xmlns:p14="http://schemas.microsoft.com/office/powerpoint/2010/main" val="175510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7" name="Group 2">
            <a:extLst>
              <a:ext uri="{FF2B5EF4-FFF2-40B4-BE49-F238E27FC236}">
                <a16:creationId xmlns:a16="http://schemas.microsoft.com/office/drawing/2014/main" id="{FEE6FFC4-7869-4D00-9B89-50182750B8D7}"/>
              </a:ext>
            </a:extLst>
          </p:cNvPr>
          <p:cNvGrpSpPr/>
          <p:nvPr userDrawn="1"/>
        </p:nvGrpSpPr>
        <p:grpSpPr>
          <a:xfrm>
            <a:off x="0" y="679372"/>
            <a:ext cx="12192000" cy="821860"/>
            <a:chOff x="0" y="0"/>
            <a:chExt cx="4623682" cy="441418"/>
          </a:xfrm>
        </p:grpSpPr>
        <p:sp>
          <p:nvSpPr>
            <p:cNvPr id="8" name="Freeform 3">
              <a:extLst>
                <a:ext uri="{FF2B5EF4-FFF2-40B4-BE49-F238E27FC236}">
                  <a16:creationId xmlns:a16="http://schemas.microsoft.com/office/drawing/2014/main" id="{8D066CA2-609E-46E5-B821-8C99FE900FFF}"/>
                </a:ext>
              </a:extLst>
            </p:cNvPr>
            <p:cNvSpPr/>
            <p:nvPr/>
          </p:nvSpPr>
          <p:spPr>
            <a:xfrm>
              <a:off x="0" y="0"/>
              <a:ext cx="4623681" cy="441418"/>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9" name="TextBox 4">
              <a:extLst>
                <a:ext uri="{FF2B5EF4-FFF2-40B4-BE49-F238E27FC236}">
                  <a16:creationId xmlns:a16="http://schemas.microsoft.com/office/drawing/2014/main" id="{02355307-4653-47CA-AAD3-7107104AD390}"/>
                </a:ext>
              </a:extLst>
            </p:cNvPr>
            <p:cNvSpPr txBox="1"/>
            <p:nvPr/>
          </p:nvSpPr>
          <p:spPr>
            <a:xfrm>
              <a:off x="101600" y="-57150"/>
              <a:ext cx="609600" cy="666750"/>
            </a:xfrm>
            <a:prstGeom prst="rect">
              <a:avLst/>
            </a:prstGeom>
          </p:spPr>
          <p:txBody>
            <a:bodyPr lIns="50800" tIns="50800" rIns="50800" bIns="50800" rtlCol="0" anchor="ctr"/>
            <a:lstStyle/>
            <a:p>
              <a:pPr algn="ctr">
                <a:lnSpc>
                  <a:spcPts val="3359"/>
                </a:lnSpc>
              </a:pPr>
              <a:endParaRPr/>
            </a:p>
          </p:txBody>
        </p:sp>
      </p:grpSp>
      <p:sp>
        <p:nvSpPr>
          <p:cNvPr id="11" name="Slide Number Placeholder 6">
            <a:extLst>
              <a:ext uri="{FF2B5EF4-FFF2-40B4-BE49-F238E27FC236}">
                <a16:creationId xmlns:a16="http://schemas.microsoft.com/office/drawing/2014/main" id="{D4DFD9B7-01BB-4BBB-8FB0-E05239078EE7}"/>
              </a:ext>
            </a:extLst>
          </p:cNvPr>
          <p:cNvSpPr>
            <a:spLocks noGrp="1"/>
          </p:cNvSpPr>
          <p:nvPr>
            <p:ph type="sldNum" sz="quarter" idx="12"/>
          </p:nvPr>
        </p:nvSpPr>
        <p:spPr>
          <a:xfrm>
            <a:off x="11140067" y="6474334"/>
            <a:ext cx="436756"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C13F875B-877F-4160-BD01-CE8AA5FDD665}" type="slidenum">
              <a:rPr lang="en-US" smtClean="0"/>
              <a:pPr/>
              <a:t>‹#›</a:t>
            </a:fld>
            <a:endParaRPr lang="en-US" dirty="0"/>
          </a:p>
        </p:txBody>
      </p:sp>
      <p:pic>
        <p:nvPicPr>
          <p:cNvPr id="12" name="Picture 2">
            <a:extLst>
              <a:ext uri="{FF2B5EF4-FFF2-40B4-BE49-F238E27FC236}">
                <a16:creationId xmlns:a16="http://schemas.microsoft.com/office/drawing/2014/main" id="{7E88ADE9-6BD9-43EB-9D0A-5840CEDA5F56}"/>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
        <p:nvSpPr>
          <p:cNvPr id="13" name="Title 1">
            <a:extLst>
              <a:ext uri="{FF2B5EF4-FFF2-40B4-BE49-F238E27FC236}">
                <a16:creationId xmlns:a16="http://schemas.microsoft.com/office/drawing/2014/main" id="{E62E167A-41F3-4660-A90E-1443FD7C06C0}"/>
              </a:ext>
            </a:extLst>
          </p:cNvPr>
          <p:cNvSpPr>
            <a:spLocks noGrp="1"/>
          </p:cNvSpPr>
          <p:nvPr>
            <p:ph type="title" hasCustomPrompt="1"/>
          </p:nvPr>
        </p:nvSpPr>
        <p:spPr>
          <a:xfrm>
            <a:off x="543694" y="679372"/>
            <a:ext cx="10515600" cy="821860"/>
          </a:xfrm>
          <a:prstGeom prst="rect">
            <a:avLst/>
          </a:prstGeom>
        </p:spPr>
        <p:txBody>
          <a:bodyPr>
            <a:no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14" name="Content Placeholder 2">
            <a:extLst>
              <a:ext uri="{FF2B5EF4-FFF2-40B4-BE49-F238E27FC236}">
                <a16:creationId xmlns:a16="http://schemas.microsoft.com/office/drawing/2014/main" id="{0B5A2440-E7D6-4C24-A90B-A188EC55A887}"/>
              </a:ext>
            </a:extLst>
          </p:cNvPr>
          <p:cNvSpPr>
            <a:spLocks noGrp="1"/>
          </p:cNvSpPr>
          <p:nvPr>
            <p:ph sz="half" idx="1" hasCustomPrompt="1"/>
          </p:nvPr>
        </p:nvSpPr>
        <p:spPr>
          <a:xfrm>
            <a:off x="543693" y="1811079"/>
            <a:ext cx="11033130"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Tree>
    <p:extLst>
      <p:ext uri="{BB962C8B-B14F-4D97-AF65-F5344CB8AC3E}">
        <p14:creationId xmlns:p14="http://schemas.microsoft.com/office/powerpoint/2010/main" val="1783827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10" name="Group 2">
            <a:extLst>
              <a:ext uri="{FF2B5EF4-FFF2-40B4-BE49-F238E27FC236}">
                <a16:creationId xmlns:a16="http://schemas.microsoft.com/office/drawing/2014/main" id="{6ACC27B1-1EA5-42C0-AE01-985ABC2A1868}"/>
              </a:ext>
            </a:extLst>
          </p:cNvPr>
          <p:cNvGrpSpPr/>
          <p:nvPr userDrawn="1"/>
        </p:nvGrpSpPr>
        <p:grpSpPr>
          <a:xfrm>
            <a:off x="0" y="679372"/>
            <a:ext cx="12192000" cy="821860"/>
            <a:chOff x="0" y="0"/>
            <a:chExt cx="4623682" cy="441418"/>
          </a:xfrm>
        </p:grpSpPr>
        <p:sp>
          <p:nvSpPr>
            <p:cNvPr id="11" name="Freeform 3">
              <a:extLst>
                <a:ext uri="{FF2B5EF4-FFF2-40B4-BE49-F238E27FC236}">
                  <a16:creationId xmlns:a16="http://schemas.microsoft.com/office/drawing/2014/main" id="{5CEDE6FA-5F30-4C34-AB49-AF6CF84EB5B1}"/>
                </a:ext>
              </a:extLst>
            </p:cNvPr>
            <p:cNvSpPr/>
            <p:nvPr/>
          </p:nvSpPr>
          <p:spPr>
            <a:xfrm>
              <a:off x="0" y="0"/>
              <a:ext cx="4623681" cy="441418"/>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12" name="TextBox 4">
              <a:extLst>
                <a:ext uri="{FF2B5EF4-FFF2-40B4-BE49-F238E27FC236}">
                  <a16:creationId xmlns:a16="http://schemas.microsoft.com/office/drawing/2014/main" id="{BA89EA30-6BFA-4AFE-8BAE-BBEFB84A4D6B}"/>
                </a:ext>
              </a:extLst>
            </p:cNvPr>
            <p:cNvSpPr txBox="1"/>
            <p:nvPr/>
          </p:nvSpPr>
          <p:spPr>
            <a:xfrm>
              <a:off x="101600" y="-57150"/>
              <a:ext cx="609600" cy="666750"/>
            </a:xfrm>
            <a:prstGeom prst="rect">
              <a:avLst/>
            </a:prstGeom>
          </p:spPr>
          <p:txBody>
            <a:bodyPr lIns="50800" tIns="50800" rIns="50800" bIns="50800" rtlCol="0" anchor="ctr"/>
            <a:lstStyle/>
            <a:p>
              <a:pPr algn="ctr">
                <a:lnSpc>
                  <a:spcPts val="3359"/>
                </a:lnSpc>
              </a:pPr>
              <a:endParaRPr/>
            </a:p>
          </p:txBody>
        </p:sp>
      </p:grpSp>
      <p:sp>
        <p:nvSpPr>
          <p:cNvPr id="2" name="Title 1">
            <a:extLst>
              <a:ext uri="{FF2B5EF4-FFF2-40B4-BE49-F238E27FC236}">
                <a16:creationId xmlns:a16="http://schemas.microsoft.com/office/drawing/2014/main" id="{5778E4F9-A71B-4171-AA86-0337DAD44B17}"/>
              </a:ext>
            </a:extLst>
          </p:cNvPr>
          <p:cNvSpPr>
            <a:spLocks noGrp="1"/>
          </p:cNvSpPr>
          <p:nvPr>
            <p:ph type="title" hasCustomPrompt="1"/>
          </p:nvPr>
        </p:nvSpPr>
        <p:spPr>
          <a:xfrm>
            <a:off x="543694" y="679372"/>
            <a:ext cx="10515600" cy="821860"/>
          </a:xfrm>
          <a:prstGeom prst="rect">
            <a:avLst/>
          </a:prstGeom>
        </p:spPr>
        <p:txBody>
          <a:bodyPr>
            <a:norm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3" name="Content Placeholder 2">
            <a:extLst>
              <a:ext uri="{FF2B5EF4-FFF2-40B4-BE49-F238E27FC236}">
                <a16:creationId xmlns:a16="http://schemas.microsoft.com/office/drawing/2014/main" id="{5A87A731-784F-4450-AE41-909BC03C9112}"/>
              </a:ext>
            </a:extLst>
          </p:cNvPr>
          <p:cNvSpPr>
            <a:spLocks noGrp="1"/>
          </p:cNvSpPr>
          <p:nvPr>
            <p:ph sz="half" idx="1" hasCustomPrompt="1"/>
          </p:nvPr>
        </p:nvSpPr>
        <p:spPr>
          <a:xfrm>
            <a:off x="543693" y="1811079"/>
            <a:ext cx="6280853"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
        <p:nvSpPr>
          <p:cNvPr id="14" name="Picture Placeholder 2">
            <a:extLst>
              <a:ext uri="{FF2B5EF4-FFF2-40B4-BE49-F238E27FC236}">
                <a16:creationId xmlns:a16="http://schemas.microsoft.com/office/drawing/2014/main" id="{C59943DB-0A11-44B9-BE51-CE0C5F2BD936}"/>
              </a:ext>
            </a:extLst>
          </p:cNvPr>
          <p:cNvSpPr>
            <a:spLocks noGrp="1"/>
          </p:cNvSpPr>
          <p:nvPr>
            <p:ph type="pic" idx="13"/>
          </p:nvPr>
        </p:nvSpPr>
        <p:spPr>
          <a:xfrm>
            <a:off x="7092176" y="1811079"/>
            <a:ext cx="4508533" cy="43356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3" name="Slide Number Placeholder 6">
            <a:extLst>
              <a:ext uri="{FF2B5EF4-FFF2-40B4-BE49-F238E27FC236}">
                <a16:creationId xmlns:a16="http://schemas.microsoft.com/office/drawing/2014/main" id="{69B9CFED-80A4-478E-A775-7962176CD427}"/>
              </a:ext>
            </a:extLst>
          </p:cNvPr>
          <p:cNvSpPr>
            <a:spLocks noGrp="1"/>
          </p:cNvSpPr>
          <p:nvPr>
            <p:ph type="sldNum" sz="quarter" idx="12"/>
          </p:nvPr>
        </p:nvSpPr>
        <p:spPr>
          <a:xfrm>
            <a:off x="11140067" y="6474334"/>
            <a:ext cx="436756"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C13F875B-877F-4160-BD01-CE8AA5FDD665}" type="slidenum">
              <a:rPr lang="en-US" smtClean="0"/>
              <a:pPr/>
              <a:t>‹#›</a:t>
            </a:fld>
            <a:endParaRPr lang="en-US" dirty="0"/>
          </a:p>
        </p:txBody>
      </p:sp>
      <p:pic>
        <p:nvPicPr>
          <p:cNvPr id="15" name="Picture 2">
            <a:extLst>
              <a:ext uri="{FF2B5EF4-FFF2-40B4-BE49-F238E27FC236}">
                <a16:creationId xmlns:a16="http://schemas.microsoft.com/office/drawing/2014/main" id="{BEB894F0-6C19-4408-AA11-C85D0122A470}"/>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Tree>
    <p:extLst>
      <p:ext uri="{BB962C8B-B14F-4D97-AF65-F5344CB8AC3E}">
        <p14:creationId xmlns:p14="http://schemas.microsoft.com/office/powerpoint/2010/main" val="2200838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557BF69-1F5A-415C-B02B-F4BB3D1C810F}"/>
              </a:ext>
            </a:extLst>
          </p:cNvPr>
          <p:cNvSpPr>
            <a:spLocks noGrp="1"/>
          </p:cNvSpPr>
          <p:nvPr>
            <p:ph type="sldNum" sz="quarter" idx="10"/>
          </p:nvPr>
        </p:nvSpPr>
        <p:spPr/>
        <p:txBody>
          <a:bodyPr/>
          <a:lstStyle/>
          <a:p>
            <a:fld id="{C13F875B-877F-4160-BD01-CE8AA5FDD665}" type="slidenum">
              <a:rPr lang="en-US" smtClean="0"/>
              <a:pPr/>
              <a:t>‹#›</a:t>
            </a:fld>
            <a:endParaRPr lang="en-US" dirty="0"/>
          </a:p>
        </p:txBody>
      </p:sp>
      <p:sp>
        <p:nvSpPr>
          <p:cNvPr id="4" name="Freeform 3">
            <a:extLst>
              <a:ext uri="{FF2B5EF4-FFF2-40B4-BE49-F238E27FC236}">
                <a16:creationId xmlns:a16="http://schemas.microsoft.com/office/drawing/2014/main" id="{AD92C4F8-2851-4D34-B62E-441D88A723CC}"/>
              </a:ext>
            </a:extLst>
          </p:cNvPr>
          <p:cNvSpPr/>
          <p:nvPr userDrawn="1"/>
        </p:nvSpPr>
        <p:spPr>
          <a:xfrm>
            <a:off x="0" y="679372"/>
            <a:ext cx="12191997" cy="821860"/>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5" name="Title 1">
            <a:extLst>
              <a:ext uri="{FF2B5EF4-FFF2-40B4-BE49-F238E27FC236}">
                <a16:creationId xmlns:a16="http://schemas.microsoft.com/office/drawing/2014/main" id="{B82E7DD3-4FCD-4E88-A7CA-E09600115739}"/>
              </a:ext>
            </a:extLst>
          </p:cNvPr>
          <p:cNvSpPr>
            <a:spLocks noGrp="1"/>
          </p:cNvSpPr>
          <p:nvPr>
            <p:ph type="title" hasCustomPrompt="1"/>
          </p:nvPr>
        </p:nvSpPr>
        <p:spPr>
          <a:xfrm>
            <a:off x="543694" y="679372"/>
            <a:ext cx="10515600" cy="821860"/>
          </a:xfrm>
          <a:prstGeom prst="rect">
            <a:avLst/>
          </a:prstGeom>
        </p:spPr>
        <p:txBody>
          <a:bodyPr>
            <a:norm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6" name="Content Placeholder 2">
            <a:extLst>
              <a:ext uri="{FF2B5EF4-FFF2-40B4-BE49-F238E27FC236}">
                <a16:creationId xmlns:a16="http://schemas.microsoft.com/office/drawing/2014/main" id="{078716A7-875A-4382-8316-209B0D681DCC}"/>
              </a:ext>
            </a:extLst>
          </p:cNvPr>
          <p:cNvSpPr>
            <a:spLocks noGrp="1"/>
          </p:cNvSpPr>
          <p:nvPr>
            <p:ph sz="half" idx="1" hasCustomPrompt="1"/>
          </p:nvPr>
        </p:nvSpPr>
        <p:spPr>
          <a:xfrm>
            <a:off x="543694" y="1811079"/>
            <a:ext cx="4889544"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
        <p:nvSpPr>
          <p:cNvPr id="7" name="Content Placeholder 2">
            <a:extLst>
              <a:ext uri="{FF2B5EF4-FFF2-40B4-BE49-F238E27FC236}">
                <a16:creationId xmlns:a16="http://schemas.microsoft.com/office/drawing/2014/main" id="{EB70B396-D5FC-4572-99BC-5BC65F12D0FB}"/>
              </a:ext>
            </a:extLst>
          </p:cNvPr>
          <p:cNvSpPr>
            <a:spLocks noGrp="1"/>
          </p:cNvSpPr>
          <p:nvPr>
            <p:ph sz="half" idx="11" hasCustomPrompt="1"/>
          </p:nvPr>
        </p:nvSpPr>
        <p:spPr>
          <a:xfrm>
            <a:off x="6095999" y="1811079"/>
            <a:ext cx="5480824"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
        <p:nvSpPr>
          <p:cNvPr id="10" name="Slide Number Placeholder 6">
            <a:extLst>
              <a:ext uri="{FF2B5EF4-FFF2-40B4-BE49-F238E27FC236}">
                <a16:creationId xmlns:a16="http://schemas.microsoft.com/office/drawing/2014/main" id="{63475488-00FD-451C-8A20-2D8FD9A18110}"/>
              </a:ext>
            </a:extLst>
          </p:cNvPr>
          <p:cNvSpPr txBox="1">
            <a:spLocks/>
          </p:cNvSpPr>
          <p:nvPr userDrawn="1"/>
        </p:nvSpPr>
        <p:spPr>
          <a:xfrm>
            <a:off x="11140067" y="6474334"/>
            <a:ext cx="436756" cy="365125"/>
          </a:xfrm>
          <a:prstGeom prst="rect">
            <a:avLst/>
          </a:prstGeom>
        </p:spPr>
        <p:txBody>
          <a:bodyPr/>
          <a:lstStyle>
            <a:defPPr>
              <a:defRPr lang="en-US"/>
            </a:defPPr>
            <a:lvl1pPr marL="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13F875B-877F-4160-BD01-CE8AA5FDD665}" type="slidenum">
              <a:rPr lang="en-US" smtClean="0"/>
              <a:pPr/>
              <a:t>‹#›</a:t>
            </a:fld>
            <a:endParaRPr lang="en-US" dirty="0"/>
          </a:p>
        </p:txBody>
      </p:sp>
      <p:pic>
        <p:nvPicPr>
          <p:cNvPr id="11" name="Picture 2">
            <a:extLst>
              <a:ext uri="{FF2B5EF4-FFF2-40B4-BE49-F238E27FC236}">
                <a16:creationId xmlns:a16="http://schemas.microsoft.com/office/drawing/2014/main" id="{637A2781-B76B-4D14-82B3-BBB21A8D56E2}"/>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Tree>
    <p:extLst>
      <p:ext uri="{BB962C8B-B14F-4D97-AF65-F5344CB8AC3E}">
        <p14:creationId xmlns:p14="http://schemas.microsoft.com/office/powerpoint/2010/main" val="1111570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557BF69-1F5A-415C-B02B-F4BB3D1C810F}"/>
              </a:ext>
            </a:extLst>
          </p:cNvPr>
          <p:cNvSpPr>
            <a:spLocks noGrp="1"/>
          </p:cNvSpPr>
          <p:nvPr>
            <p:ph type="sldNum" sz="quarter" idx="10"/>
          </p:nvPr>
        </p:nvSpPr>
        <p:spPr/>
        <p:txBody>
          <a:bodyPr/>
          <a:lstStyle/>
          <a:p>
            <a:fld id="{C13F875B-877F-4160-BD01-CE8AA5FDD665}" type="slidenum">
              <a:rPr lang="en-US" smtClean="0"/>
              <a:pPr/>
              <a:t>‹#›</a:t>
            </a:fld>
            <a:endParaRPr lang="en-US" dirty="0"/>
          </a:p>
        </p:txBody>
      </p:sp>
      <p:sp>
        <p:nvSpPr>
          <p:cNvPr id="4" name="Freeform 3">
            <a:extLst>
              <a:ext uri="{FF2B5EF4-FFF2-40B4-BE49-F238E27FC236}">
                <a16:creationId xmlns:a16="http://schemas.microsoft.com/office/drawing/2014/main" id="{AD92C4F8-2851-4D34-B62E-441D88A723CC}"/>
              </a:ext>
            </a:extLst>
          </p:cNvPr>
          <p:cNvSpPr/>
          <p:nvPr userDrawn="1"/>
        </p:nvSpPr>
        <p:spPr>
          <a:xfrm>
            <a:off x="0" y="679372"/>
            <a:ext cx="12191997" cy="821860"/>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5" name="Title 1">
            <a:extLst>
              <a:ext uri="{FF2B5EF4-FFF2-40B4-BE49-F238E27FC236}">
                <a16:creationId xmlns:a16="http://schemas.microsoft.com/office/drawing/2014/main" id="{B82E7DD3-4FCD-4E88-A7CA-E09600115739}"/>
              </a:ext>
            </a:extLst>
          </p:cNvPr>
          <p:cNvSpPr>
            <a:spLocks noGrp="1"/>
          </p:cNvSpPr>
          <p:nvPr>
            <p:ph type="title" hasCustomPrompt="1"/>
          </p:nvPr>
        </p:nvSpPr>
        <p:spPr>
          <a:xfrm>
            <a:off x="543694" y="679372"/>
            <a:ext cx="10515600" cy="821860"/>
          </a:xfrm>
          <a:prstGeom prst="rect">
            <a:avLst/>
          </a:prstGeom>
        </p:spPr>
        <p:txBody>
          <a:bodyPr>
            <a:norm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6" name="Content Placeholder 2">
            <a:extLst>
              <a:ext uri="{FF2B5EF4-FFF2-40B4-BE49-F238E27FC236}">
                <a16:creationId xmlns:a16="http://schemas.microsoft.com/office/drawing/2014/main" id="{078716A7-875A-4382-8316-209B0D681DCC}"/>
              </a:ext>
            </a:extLst>
          </p:cNvPr>
          <p:cNvSpPr>
            <a:spLocks noGrp="1"/>
          </p:cNvSpPr>
          <p:nvPr>
            <p:ph sz="half" idx="1" hasCustomPrompt="1"/>
          </p:nvPr>
        </p:nvSpPr>
        <p:spPr>
          <a:xfrm>
            <a:off x="543694" y="1811079"/>
            <a:ext cx="3422250"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
        <p:nvSpPr>
          <p:cNvPr id="10" name="Slide Number Placeholder 6">
            <a:extLst>
              <a:ext uri="{FF2B5EF4-FFF2-40B4-BE49-F238E27FC236}">
                <a16:creationId xmlns:a16="http://schemas.microsoft.com/office/drawing/2014/main" id="{63475488-00FD-451C-8A20-2D8FD9A18110}"/>
              </a:ext>
            </a:extLst>
          </p:cNvPr>
          <p:cNvSpPr txBox="1">
            <a:spLocks/>
          </p:cNvSpPr>
          <p:nvPr userDrawn="1"/>
        </p:nvSpPr>
        <p:spPr>
          <a:xfrm>
            <a:off x="11140067" y="6474334"/>
            <a:ext cx="436756" cy="365125"/>
          </a:xfrm>
          <a:prstGeom prst="rect">
            <a:avLst/>
          </a:prstGeom>
        </p:spPr>
        <p:txBody>
          <a:bodyPr/>
          <a:lstStyle>
            <a:defPPr>
              <a:defRPr lang="en-US"/>
            </a:defPPr>
            <a:lvl1pPr marL="0" algn="l" defTabSz="914400" rtl="0" eaLnBrk="1" latinLnBrk="0" hangingPunct="1">
              <a:defRPr sz="14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13F875B-877F-4160-BD01-CE8AA5FDD665}" type="slidenum">
              <a:rPr lang="en-US" smtClean="0"/>
              <a:pPr/>
              <a:t>‹#›</a:t>
            </a:fld>
            <a:endParaRPr lang="en-US" dirty="0"/>
          </a:p>
        </p:txBody>
      </p:sp>
      <p:pic>
        <p:nvPicPr>
          <p:cNvPr id="11" name="Picture 2">
            <a:extLst>
              <a:ext uri="{FF2B5EF4-FFF2-40B4-BE49-F238E27FC236}">
                <a16:creationId xmlns:a16="http://schemas.microsoft.com/office/drawing/2014/main" id="{637A2781-B76B-4D14-82B3-BBB21A8D56E2}"/>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
        <p:nvSpPr>
          <p:cNvPr id="9" name="Content Placeholder 2">
            <a:extLst>
              <a:ext uri="{FF2B5EF4-FFF2-40B4-BE49-F238E27FC236}">
                <a16:creationId xmlns:a16="http://schemas.microsoft.com/office/drawing/2014/main" id="{EE5AC237-F92D-4945-A670-E03C7B20F874}"/>
              </a:ext>
            </a:extLst>
          </p:cNvPr>
          <p:cNvSpPr>
            <a:spLocks noGrp="1"/>
          </p:cNvSpPr>
          <p:nvPr>
            <p:ph sz="half" idx="11" hasCustomPrompt="1"/>
          </p:nvPr>
        </p:nvSpPr>
        <p:spPr>
          <a:xfrm>
            <a:off x="4384873" y="1827290"/>
            <a:ext cx="3422250"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
        <p:nvSpPr>
          <p:cNvPr id="12" name="Content Placeholder 2">
            <a:extLst>
              <a:ext uri="{FF2B5EF4-FFF2-40B4-BE49-F238E27FC236}">
                <a16:creationId xmlns:a16="http://schemas.microsoft.com/office/drawing/2014/main" id="{3C14E5EF-9083-409B-9F33-FF2A75B85869}"/>
              </a:ext>
            </a:extLst>
          </p:cNvPr>
          <p:cNvSpPr>
            <a:spLocks noGrp="1"/>
          </p:cNvSpPr>
          <p:nvPr>
            <p:ph sz="half" idx="12" hasCustomPrompt="1"/>
          </p:nvPr>
        </p:nvSpPr>
        <p:spPr>
          <a:xfrm>
            <a:off x="8226056" y="1843319"/>
            <a:ext cx="3422250"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Tree>
    <p:extLst>
      <p:ext uri="{BB962C8B-B14F-4D97-AF65-F5344CB8AC3E}">
        <p14:creationId xmlns:p14="http://schemas.microsoft.com/office/powerpoint/2010/main" val="549682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Picture Placeholder 2">
            <a:extLst>
              <a:ext uri="{FF2B5EF4-FFF2-40B4-BE49-F238E27FC236}">
                <a16:creationId xmlns:a16="http://schemas.microsoft.com/office/drawing/2014/main" id="{3B86C6A5-D440-4279-B0B1-376622DA40ED}"/>
              </a:ext>
            </a:extLst>
          </p:cNvPr>
          <p:cNvSpPr>
            <a:spLocks noGrp="1"/>
          </p:cNvSpPr>
          <p:nvPr>
            <p:ph type="pic" idx="1"/>
          </p:nvPr>
        </p:nvSpPr>
        <p:spPr>
          <a:xfrm>
            <a:off x="2252547" y="1607637"/>
            <a:ext cx="756052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grpSp>
        <p:nvGrpSpPr>
          <p:cNvPr id="7" name="Group 2">
            <a:extLst>
              <a:ext uri="{FF2B5EF4-FFF2-40B4-BE49-F238E27FC236}">
                <a16:creationId xmlns:a16="http://schemas.microsoft.com/office/drawing/2014/main" id="{EC41B97A-E27A-43A8-8E54-5AC8680DD7B9}"/>
              </a:ext>
            </a:extLst>
          </p:cNvPr>
          <p:cNvGrpSpPr/>
          <p:nvPr userDrawn="1"/>
        </p:nvGrpSpPr>
        <p:grpSpPr>
          <a:xfrm>
            <a:off x="0" y="679372"/>
            <a:ext cx="12192000" cy="821860"/>
            <a:chOff x="0" y="0"/>
            <a:chExt cx="4623682" cy="441418"/>
          </a:xfrm>
        </p:grpSpPr>
        <p:sp>
          <p:nvSpPr>
            <p:cNvPr id="8" name="Freeform 3">
              <a:extLst>
                <a:ext uri="{FF2B5EF4-FFF2-40B4-BE49-F238E27FC236}">
                  <a16:creationId xmlns:a16="http://schemas.microsoft.com/office/drawing/2014/main" id="{1DD6F3F9-72BE-4DBE-BC1D-32A1CEC8106E}"/>
                </a:ext>
              </a:extLst>
            </p:cNvPr>
            <p:cNvSpPr/>
            <p:nvPr/>
          </p:nvSpPr>
          <p:spPr>
            <a:xfrm>
              <a:off x="0" y="0"/>
              <a:ext cx="4623681" cy="441418"/>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9" name="TextBox 4">
              <a:extLst>
                <a:ext uri="{FF2B5EF4-FFF2-40B4-BE49-F238E27FC236}">
                  <a16:creationId xmlns:a16="http://schemas.microsoft.com/office/drawing/2014/main" id="{DE619C5C-FAD4-4243-8046-AF9508990714}"/>
                </a:ext>
              </a:extLst>
            </p:cNvPr>
            <p:cNvSpPr txBox="1"/>
            <p:nvPr/>
          </p:nvSpPr>
          <p:spPr>
            <a:xfrm>
              <a:off x="101600" y="-57150"/>
              <a:ext cx="609600" cy="666750"/>
            </a:xfrm>
            <a:prstGeom prst="rect">
              <a:avLst/>
            </a:prstGeom>
          </p:spPr>
          <p:txBody>
            <a:bodyPr lIns="50800" tIns="50800" rIns="50800" bIns="50800" rtlCol="0" anchor="ctr"/>
            <a:lstStyle/>
            <a:p>
              <a:pPr algn="ctr">
                <a:lnSpc>
                  <a:spcPts val="3359"/>
                </a:lnSpc>
              </a:pPr>
              <a:endParaRPr/>
            </a:p>
          </p:txBody>
        </p:sp>
      </p:grpSp>
      <p:sp>
        <p:nvSpPr>
          <p:cNvPr id="10" name="Title 1">
            <a:extLst>
              <a:ext uri="{FF2B5EF4-FFF2-40B4-BE49-F238E27FC236}">
                <a16:creationId xmlns:a16="http://schemas.microsoft.com/office/drawing/2014/main" id="{6A5E3E0F-C953-464F-8073-791B9DDFE2EF}"/>
              </a:ext>
            </a:extLst>
          </p:cNvPr>
          <p:cNvSpPr>
            <a:spLocks noGrp="1"/>
          </p:cNvSpPr>
          <p:nvPr>
            <p:ph type="title" hasCustomPrompt="1"/>
          </p:nvPr>
        </p:nvSpPr>
        <p:spPr>
          <a:xfrm>
            <a:off x="543694" y="679372"/>
            <a:ext cx="10515600" cy="821860"/>
          </a:xfrm>
          <a:prstGeom prst="rect">
            <a:avLst/>
          </a:prstGeom>
        </p:spPr>
        <p:txBody>
          <a:bodyPr>
            <a:norm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13" name="Slide Number Placeholder 6">
            <a:extLst>
              <a:ext uri="{FF2B5EF4-FFF2-40B4-BE49-F238E27FC236}">
                <a16:creationId xmlns:a16="http://schemas.microsoft.com/office/drawing/2014/main" id="{BBF9868B-B4E7-4DE4-9527-20D27A0F4829}"/>
              </a:ext>
            </a:extLst>
          </p:cNvPr>
          <p:cNvSpPr>
            <a:spLocks noGrp="1"/>
          </p:cNvSpPr>
          <p:nvPr>
            <p:ph type="sldNum" sz="quarter" idx="12"/>
          </p:nvPr>
        </p:nvSpPr>
        <p:spPr>
          <a:xfrm>
            <a:off x="11140067" y="6474334"/>
            <a:ext cx="436756"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C13F875B-877F-4160-BD01-CE8AA5FDD665}" type="slidenum">
              <a:rPr lang="en-US" smtClean="0"/>
              <a:pPr/>
              <a:t>‹#›</a:t>
            </a:fld>
            <a:endParaRPr lang="en-US" dirty="0"/>
          </a:p>
        </p:txBody>
      </p:sp>
      <p:pic>
        <p:nvPicPr>
          <p:cNvPr id="11" name="Picture 2">
            <a:extLst>
              <a:ext uri="{FF2B5EF4-FFF2-40B4-BE49-F238E27FC236}">
                <a16:creationId xmlns:a16="http://schemas.microsoft.com/office/drawing/2014/main" id="{724AD6E9-C6B4-4476-827B-000F2277A3D6}"/>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Tree>
    <p:extLst>
      <p:ext uri="{BB962C8B-B14F-4D97-AF65-F5344CB8AC3E}">
        <p14:creationId xmlns:p14="http://schemas.microsoft.com/office/powerpoint/2010/main" val="1484353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grpSp>
        <p:nvGrpSpPr>
          <p:cNvPr id="7" name="Group 2">
            <a:extLst>
              <a:ext uri="{FF2B5EF4-FFF2-40B4-BE49-F238E27FC236}">
                <a16:creationId xmlns:a16="http://schemas.microsoft.com/office/drawing/2014/main" id="{EC41B97A-E27A-43A8-8E54-5AC8680DD7B9}"/>
              </a:ext>
            </a:extLst>
          </p:cNvPr>
          <p:cNvGrpSpPr/>
          <p:nvPr userDrawn="1"/>
        </p:nvGrpSpPr>
        <p:grpSpPr>
          <a:xfrm>
            <a:off x="0" y="679372"/>
            <a:ext cx="12192000" cy="821860"/>
            <a:chOff x="0" y="0"/>
            <a:chExt cx="4623682" cy="441418"/>
          </a:xfrm>
        </p:grpSpPr>
        <p:sp>
          <p:nvSpPr>
            <p:cNvPr id="8" name="Freeform 3">
              <a:extLst>
                <a:ext uri="{FF2B5EF4-FFF2-40B4-BE49-F238E27FC236}">
                  <a16:creationId xmlns:a16="http://schemas.microsoft.com/office/drawing/2014/main" id="{1DD6F3F9-72BE-4DBE-BC1D-32A1CEC8106E}"/>
                </a:ext>
              </a:extLst>
            </p:cNvPr>
            <p:cNvSpPr/>
            <p:nvPr/>
          </p:nvSpPr>
          <p:spPr>
            <a:xfrm>
              <a:off x="0" y="0"/>
              <a:ext cx="4623681" cy="441418"/>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9" name="TextBox 4">
              <a:extLst>
                <a:ext uri="{FF2B5EF4-FFF2-40B4-BE49-F238E27FC236}">
                  <a16:creationId xmlns:a16="http://schemas.microsoft.com/office/drawing/2014/main" id="{DE619C5C-FAD4-4243-8046-AF9508990714}"/>
                </a:ext>
              </a:extLst>
            </p:cNvPr>
            <p:cNvSpPr txBox="1"/>
            <p:nvPr/>
          </p:nvSpPr>
          <p:spPr>
            <a:xfrm>
              <a:off x="101600" y="-57150"/>
              <a:ext cx="609600" cy="666750"/>
            </a:xfrm>
            <a:prstGeom prst="rect">
              <a:avLst/>
            </a:prstGeom>
          </p:spPr>
          <p:txBody>
            <a:bodyPr lIns="50800" tIns="50800" rIns="50800" bIns="50800" rtlCol="0" anchor="ctr"/>
            <a:lstStyle/>
            <a:p>
              <a:pPr algn="ctr">
                <a:lnSpc>
                  <a:spcPts val="3359"/>
                </a:lnSpc>
              </a:pPr>
              <a:endParaRPr/>
            </a:p>
          </p:txBody>
        </p:sp>
      </p:grpSp>
      <p:sp>
        <p:nvSpPr>
          <p:cNvPr id="10" name="Title 1">
            <a:extLst>
              <a:ext uri="{FF2B5EF4-FFF2-40B4-BE49-F238E27FC236}">
                <a16:creationId xmlns:a16="http://schemas.microsoft.com/office/drawing/2014/main" id="{6A5E3E0F-C953-464F-8073-791B9DDFE2EF}"/>
              </a:ext>
            </a:extLst>
          </p:cNvPr>
          <p:cNvSpPr>
            <a:spLocks noGrp="1"/>
          </p:cNvSpPr>
          <p:nvPr>
            <p:ph type="title" hasCustomPrompt="1"/>
          </p:nvPr>
        </p:nvSpPr>
        <p:spPr>
          <a:xfrm>
            <a:off x="543694" y="679372"/>
            <a:ext cx="10515600" cy="821860"/>
          </a:xfrm>
          <a:prstGeom prst="rect">
            <a:avLst/>
          </a:prstGeom>
        </p:spPr>
        <p:txBody>
          <a:bodyPr>
            <a:norm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13" name="Slide Number Placeholder 6">
            <a:extLst>
              <a:ext uri="{FF2B5EF4-FFF2-40B4-BE49-F238E27FC236}">
                <a16:creationId xmlns:a16="http://schemas.microsoft.com/office/drawing/2014/main" id="{9AC90AC0-7EEE-4ACA-97C6-4BEA3CA6895B}"/>
              </a:ext>
            </a:extLst>
          </p:cNvPr>
          <p:cNvSpPr>
            <a:spLocks noGrp="1"/>
          </p:cNvSpPr>
          <p:nvPr>
            <p:ph type="sldNum" sz="quarter" idx="12"/>
          </p:nvPr>
        </p:nvSpPr>
        <p:spPr>
          <a:xfrm>
            <a:off x="11140067" y="6474334"/>
            <a:ext cx="436756"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C13F875B-877F-4160-BD01-CE8AA5FDD665}" type="slidenum">
              <a:rPr lang="en-US" smtClean="0"/>
              <a:pPr/>
              <a:t>‹#›</a:t>
            </a:fld>
            <a:endParaRPr lang="en-US" dirty="0"/>
          </a:p>
        </p:txBody>
      </p:sp>
      <p:pic>
        <p:nvPicPr>
          <p:cNvPr id="11" name="Picture 2">
            <a:extLst>
              <a:ext uri="{FF2B5EF4-FFF2-40B4-BE49-F238E27FC236}">
                <a16:creationId xmlns:a16="http://schemas.microsoft.com/office/drawing/2014/main" id="{EF984968-8D9F-4753-BA5C-16BAD2F345AD}"/>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Tree>
    <p:extLst>
      <p:ext uri="{BB962C8B-B14F-4D97-AF65-F5344CB8AC3E}">
        <p14:creationId xmlns:p14="http://schemas.microsoft.com/office/powerpoint/2010/main" val="3005778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grpSp>
        <p:nvGrpSpPr>
          <p:cNvPr id="12" name="Group 2">
            <a:extLst>
              <a:ext uri="{FF2B5EF4-FFF2-40B4-BE49-F238E27FC236}">
                <a16:creationId xmlns:a16="http://schemas.microsoft.com/office/drawing/2014/main" id="{4488B1D0-5736-4AFD-B40C-B1C35E7504AD}"/>
              </a:ext>
            </a:extLst>
          </p:cNvPr>
          <p:cNvGrpSpPr/>
          <p:nvPr userDrawn="1"/>
        </p:nvGrpSpPr>
        <p:grpSpPr>
          <a:xfrm>
            <a:off x="0" y="679372"/>
            <a:ext cx="12192000" cy="821860"/>
            <a:chOff x="0" y="0"/>
            <a:chExt cx="4623682" cy="441418"/>
          </a:xfrm>
        </p:grpSpPr>
        <p:sp>
          <p:nvSpPr>
            <p:cNvPr id="13" name="Freeform 3">
              <a:extLst>
                <a:ext uri="{FF2B5EF4-FFF2-40B4-BE49-F238E27FC236}">
                  <a16:creationId xmlns:a16="http://schemas.microsoft.com/office/drawing/2014/main" id="{980F6479-7B07-4166-8928-7B29547D24CE}"/>
                </a:ext>
              </a:extLst>
            </p:cNvPr>
            <p:cNvSpPr/>
            <p:nvPr/>
          </p:nvSpPr>
          <p:spPr>
            <a:xfrm>
              <a:off x="0" y="0"/>
              <a:ext cx="4623681" cy="441418"/>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14" name="TextBox 4">
              <a:extLst>
                <a:ext uri="{FF2B5EF4-FFF2-40B4-BE49-F238E27FC236}">
                  <a16:creationId xmlns:a16="http://schemas.microsoft.com/office/drawing/2014/main" id="{D8498BDA-DEEF-4AA8-8B73-83F6984BC6C4}"/>
                </a:ext>
              </a:extLst>
            </p:cNvPr>
            <p:cNvSpPr txBox="1"/>
            <p:nvPr/>
          </p:nvSpPr>
          <p:spPr>
            <a:xfrm>
              <a:off x="101600" y="-57150"/>
              <a:ext cx="609600" cy="666750"/>
            </a:xfrm>
            <a:prstGeom prst="rect">
              <a:avLst/>
            </a:prstGeom>
          </p:spPr>
          <p:txBody>
            <a:bodyPr lIns="50800" tIns="50800" rIns="50800" bIns="50800" rtlCol="0" anchor="ctr"/>
            <a:lstStyle/>
            <a:p>
              <a:pPr algn="ctr">
                <a:lnSpc>
                  <a:spcPts val="3359"/>
                </a:lnSpc>
              </a:pPr>
              <a:endParaRPr/>
            </a:p>
          </p:txBody>
        </p:sp>
      </p:grpSp>
      <p:sp>
        <p:nvSpPr>
          <p:cNvPr id="15" name="Content Placeholder 2">
            <a:extLst>
              <a:ext uri="{FF2B5EF4-FFF2-40B4-BE49-F238E27FC236}">
                <a16:creationId xmlns:a16="http://schemas.microsoft.com/office/drawing/2014/main" id="{B0A167AD-748B-4A86-A4EC-68D2CBA31584}"/>
              </a:ext>
            </a:extLst>
          </p:cNvPr>
          <p:cNvSpPr>
            <a:spLocks noGrp="1"/>
          </p:cNvSpPr>
          <p:nvPr>
            <p:ph sz="half" idx="1" hasCustomPrompt="1"/>
          </p:nvPr>
        </p:nvSpPr>
        <p:spPr>
          <a:xfrm>
            <a:off x="5407482" y="1920769"/>
            <a:ext cx="6169341" cy="4351338"/>
          </a:xfrm>
        </p:spPr>
        <p:txBody>
          <a:bodyPr>
            <a:normAutofit/>
          </a:bodyPr>
          <a:lstStyle>
            <a:lvl1pPr>
              <a:defRPr sz="26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2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First Level	[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
        <p:nvSpPr>
          <p:cNvPr id="16" name="Picture Placeholder 2">
            <a:extLst>
              <a:ext uri="{FF2B5EF4-FFF2-40B4-BE49-F238E27FC236}">
                <a16:creationId xmlns:a16="http://schemas.microsoft.com/office/drawing/2014/main" id="{A16A3E3A-C358-44EB-83EA-4DB01B67414C}"/>
              </a:ext>
            </a:extLst>
          </p:cNvPr>
          <p:cNvSpPr>
            <a:spLocks noGrp="1"/>
          </p:cNvSpPr>
          <p:nvPr>
            <p:ph type="pic" idx="13"/>
          </p:nvPr>
        </p:nvSpPr>
        <p:spPr>
          <a:xfrm>
            <a:off x="543694" y="1920769"/>
            <a:ext cx="4508533" cy="4362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7" name="Title 1">
            <a:extLst>
              <a:ext uri="{FF2B5EF4-FFF2-40B4-BE49-F238E27FC236}">
                <a16:creationId xmlns:a16="http://schemas.microsoft.com/office/drawing/2014/main" id="{B0680F02-8C91-415D-9847-55D20AF20524}"/>
              </a:ext>
            </a:extLst>
          </p:cNvPr>
          <p:cNvSpPr>
            <a:spLocks noGrp="1"/>
          </p:cNvSpPr>
          <p:nvPr>
            <p:ph type="title" hasCustomPrompt="1"/>
          </p:nvPr>
        </p:nvSpPr>
        <p:spPr>
          <a:xfrm>
            <a:off x="543694" y="679372"/>
            <a:ext cx="10515600" cy="821860"/>
          </a:xfrm>
          <a:prstGeom prst="rect">
            <a:avLst/>
          </a:prstGeom>
        </p:spPr>
        <p:txBody>
          <a:bodyPr>
            <a:norm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10" name="Slide Number Placeholder 6">
            <a:extLst>
              <a:ext uri="{FF2B5EF4-FFF2-40B4-BE49-F238E27FC236}">
                <a16:creationId xmlns:a16="http://schemas.microsoft.com/office/drawing/2014/main" id="{3BB81E4F-39F7-4E39-8C84-63CAE875C80C}"/>
              </a:ext>
            </a:extLst>
          </p:cNvPr>
          <p:cNvSpPr>
            <a:spLocks noGrp="1"/>
          </p:cNvSpPr>
          <p:nvPr>
            <p:ph type="sldNum" sz="quarter" idx="12"/>
          </p:nvPr>
        </p:nvSpPr>
        <p:spPr>
          <a:xfrm>
            <a:off x="11140067" y="6474334"/>
            <a:ext cx="436756"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C13F875B-877F-4160-BD01-CE8AA5FDD665}" type="slidenum">
              <a:rPr lang="en-US" smtClean="0"/>
              <a:pPr/>
              <a:t>‹#›</a:t>
            </a:fld>
            <a:endParaRPr lang="en-US" dirty="0"/>
          </a:p>
        </p:txBody>
      </p:sp>
      <p:pic>
        <p:nvPicPr>
          <p:cNvPr id="11" name="Picture 2">
            <a:extLst>
              <a:ext uri="{FF2B5EF4-FFF2-40B4-BE49-F238E27FC236}">
                <a16:creationId xmlns:a16="http://schemas.microsoft.com/office/drawing/2014/main" id="{51BD018D-E7D3-4691-B6C6-2DB877C551B1}"/>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Tree>
    <p:extLst>
      <p:ext uri="{BB962C8B-B14F-4D97-AF65-F5344CB8AC3E}">
        <p14:creationId xmlns:p14="http://schemas.microsoft.com/office/powerpoint/2010/main" val="2864331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E0AD1CE-E477-4EFF-9CA7-D78072926E94}"/>
              </a:ext>
            </a:extLst>
          </p:cNvPr>
          <p:cNvGrpSpPr/>
          <p:nvPr userDrawn="1"/>
        </p:nvGrpSpPr>
        <p:grpSpPr>
          <a:xfrm>
            <a:off x="0" y="679372"/>
            <a:ext cx="12192000" cy="821860"/>
            <a:chOff x="0" y="0"/>
            <a:chExt cx="4623682" cy="441418"/>
          </a:xfrm>
        </p:grpSpPr>
        <p:sp>
          <p:nvSpPr>
            <p:cNvPr id="5" name="Freeform 3">
              <a:extLst>
                <a:ext uri="{FF2B5EF4-FFF2-40B4-BE49-F238E27FC236}">
                  <a16:creationId xmlns:a16="http://schemas.microsoft.com/office/drawing/2014/main" id="{910F68DB-805C-4671-9C3A-5E61F090D376}"/>
                </a:ext>
              </a:extLst>
            </p:cNvPr>
            <p:cNvSpPr/>
            <p:nvPr/>
          </p:nvSpPr>
          <p:spPr>
            <a:xfrm>
              <a:off x="0" y="0"/>
              <a:ext cx="4623681" cy="441418"/>
            </a:xfrm>
            <a:custGeom>
              <a:avLst/>
              <a:gdLst/>
              <a:ahLst/>
              <a:cxnLst/>
              <a:rect l="l" t="t" r="r" b="b"/>
              <a:pathLst>
                <a:path w="4623681" h="441418">
                  <a:moveTo>
                    <a:pt x="203200" y="0"/>
                  </a:moveTo>
                  <a:lnTo>
                    <a:pt x="4623681" y="0"/>
                  </a:lnTo>
                  <a:lnTo>
                    <a:pt x="4420481" y="441418"/>
                  </a:lnTo>
                  <a:lnTo>
                    <a:pt x="0" y="441418"/>
                  </a:lnTo>
                  <a:lnTo>
                    <a:pt x="203200" y="0"/>
                  </a:lnTo>
                  <a:close/>
                </a:path>
              </a:pathLst>
            </a:custGeom>
            <a:solidFill>
              <a:srgbClr val="0C4DA2"/>
            </a:solidFill>
          </p:spPr>
        </p:sp>
        <p:sp>
          <p:nvSpPr>
            <p:cNvPr id="6" name="TextBox 4">
              <a:extLst>
                <a:ext uri="{FF2B5EF4-FFF2-40B4-BE49-F238E27FC236}">
                  <a16:creationId xmlns:a16="http://schemas.microsoft.com/office/drawing/2014/main" id="{9F38B278-6D65-4532-8052-75D3CF292358}"/>
                </a:ext>
              </a:extLst>
            </p:cNvPr>
            <p:cNvSpPr txBox="1"/>
            <p:nvPr/>
          </p:nvSpPr>
          <p:spPr>
            <a:xfrm>
              <a:off x="101600" y="-57150"/>
              <a:ext cx="609600" cy="666750"/>
            </a:xfrm>
            <a:prstGeom prst="rect">
              <a:avLst/>
            </a:prstGeom>
          </p:spPr>
          <p:txBody>
            <a:bodyPr lIns="50800" tIns="50800" rIns="50800" bIns="50800" rtlCol="0" anchor="ctr"/>
            <a:lstStyle/>
            <a:p>
              <a:pPr algn="ctr">
                <a:lnSpc>
                  <a:spcPts val="3359"/>
                </a:lnSpc>
              </a:pPr>
              <a:endParaRPr/>
            </a:p>
          </p:txBody>
        </p:sp>
      </p:grpSp>
      <p:sp>
        <p:nvSpPr>
          <p:cNvPr id="7" name="Title 1">
            <a:extLst>
              <a:ext uri="{FF2B5EF4-FFF2-40B4-BE49-F238E27FC236}">
                <a16:creationId xmlns:a16="http://schemas.microsoft.com/office/drawing/2014/main" id="{7FA67B02-11EB-4282-A0C6-CAA1907E3B18}"/>
              </a:ext>
            </a:extLst>
          </p:cNvPr>
          <p:cNvSpPr>
            <a:spLocks noGrp="1"/>
          </p:cNvSpPr>
          <p:nvPr>
            <p:ph type="title" hasCustomPrompt="1"/>
          </p:nvPr>
        </p:nvSpPr>
        <p:spPr>
          <a:xfrm>
            <a:off x="543694" y="679372"/>
            <a:ext cx="10515600" cy="821860"/>
          </a:xfrm>
          <a:prstGeom prst="rect">
            <a:avLst/>
          </a:prstGeom>
        </p:spPr>
        <p:txBody>
          <a:bodyPr>
            <a:normAutofit/>
          </a:bodyPr>
          <a:lstStyle>
            <a:lvl1pPr>
              <a:defRPr sz="3800" b="1">
                <a:solidFill>
                  <a:schemeClr val="bg1"/>
                </a:solidFill>
                <a:latin typeface="Arial" panose="020B0604020202020204" pitchFamily="34" charset="0"/>
                <a:cs typeface="Arial" panose="020B0604020202020204" pitchFamily="34" charset="0"/>
              </a:defRPr>
            </a:lvl1pPr>
          </a:lstStyle>
          <a:p>
            <a:r>
              <a:rPr lang="en-US" dirty="0"/>
              <a:t>Master title style [Arial 38-42 pt. white, bold]</a:t>
            </a:r>
          </a:p>
        </p:txBody>
      </p:sp>
      <p:sp>
        <p:nvSpPr>
          <p:cNvPr id="9" name="TextBox 6">
            <a:extLst>
              <a:ext uri="{FF2B5EF4-FFF2-40B4-BE49-F238E27FC236}">
                <a16:creationId xmlns:a16="http://schemas.microsoft.com/office/drawing/2014/main" id="{5E8600D4-8FAF-4004-B558-C504521D7838}"/>
              </a:ext>
            </a:extLst>
          </p:cNvPr>
          <p:cNvSpPr txBox="1"/>
          <p:nvPr userDrawn="1"/>
        </p:nvSpPr>
        <p:spPr>
          <a:xfrm>
            <a:off x="2160222" y="2888510"/>
            <a:ext cx="7282542" cy="855299"/>
          </a:xfrm>
          <a:prstGeom prst="rect">
            <a:avLst/>
          </a:prstGeom>
        </p:spPr>
        <p:txBody>
          <a:bodyPr wrap="square" lIns="0" tIns="0" rIns="0" bIns="0" rtlCol="0" anchor="t">
            <a:spAutoFit/>
          </a:bodyPr>
          <a:lstStyle/>
          <a:p>
            <a:pPr algn="ctr">
              <a:lnSpc>
                <a:spcPts val="7840"/>
              </a:lnSpc>
            </a:pPr>
            <a:r>
              <a:rPr lang="en-US" sz="3200" b="1" dirty="0">
                <a:latin typeface="Arial" panose="020B0604020202020204" pitchFamily="34" charset="0"/>
                <a:cs typeface="Arial" panose="020B0604020202020204" pitchFamily="34" charset="0"/>
              </a:rPr>
              <a:t>Please Contact:</a:t>
            </a:r>
          </a:p>
        </p:txBody>
      </p:sp>
      <p:sp>
        <p:nvSpPr>
          <p:cNvPr id="14" name="Subtitle 2">
            <a:extLst>
              <a:ext uri="{FF2B5EF4-FFF2-40B4-BE49-F238E27FC236}">
                <a16:creationId xmlns:a16="http://schemas.microsoft.com/office/drawing/2014/main" id="{0BCF6778-69AC-4B38-94C8-164BDB9A4ECF}"/>
              </a:ext>
            </a:extLst>
          </p:cNvPr>
          <p:cNvSpPr>
            <a:spLocks noGrp="1"/>
          </p:cNvSpPr>
          <p:nvPr>
            <p:ph type="subTitle" idx="1" hasCustomPrompt="1"/>
          </p:nvPr>
        </p:nvSpPr>
        <p:spPr>
          <a:xfrm>
            <a:off x="2630590" y="3969490"/>
            <a:ext cx="6341807" cy="1241397"/>
          </a:xfrm>
        </p:spPr>
        <p:txBody>
          <a:bodyPr>
            <a:noAutofit/>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Contact Name and Title </a:t>
            </a:r>
            <a:br>
              <a:rPr lang="en-US" dirty="0"/>
            </a:br>
            <a:r>
              <a:rPr lang="en-US" dirty="0"/>
              <a:t>Email</a:t>
            </a:r>
            <a:br>
              <a:rPr lang="en-US" dirty="0"/>
            </a:br>
            <a:r>
              <a:rPr lang="en-US" dirty="0"/>
              <a:t>Phone Number </a:t>
            </a:r>
          </a:p>
        </p:txBody>
      </p:sp>
      <p:sp>
        <p:nvSpPr>
          <p:cNvPr id="15" name="Slide Number Placeholder 6">
            <a:extLst>
              <a:ext uri="{FF2B5EF4-FFF2-40B4-BE49-F238E27FC236}">
                <a16:creationId xmlns:a16="http://schemas.microsoft.com/office/drawing/2014/main" id="{8BCBD0D5-2E94-4F9A-A208-05D98E3F4D77}"/>
              </a:ext>
            </a:extLst>
          </p:cNvPr>
          <p:cNvSpPr>
            <a:spLocks noGrp="1"/>
          </p:cNvSpPr>
          <p:nvPr>
            <p:ph type="sldNum" sz="quarter" idx="12"/>
          </p:nvPr>
        </p:nvSpPr>
        <p:spPr>
          <a:xfrm>
            <a:off x="11140067" y="6474334"/>
            <a:ext cx="436756"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C13F875B-877F-4160-BD01-CE8AA5FDD665}" type="slidenum">
              <a:rPr lang="en-US" smtClean="0"/>
              <a:pPr/>
              <a:t>‹#›</a:t>
            </a:fld>
            <a:endParaRPr lang="en-US" dirty="0"/>
          </a:p>
        </p:txBody>
      </p:sp>
      <p:pic>
        <p:nvPicPr>
          <p:cNvPr id="10" name="Picture 2">
            <a:extLst>
              <a:ext uri="{FF2B5EF4-FFF2-40B4-BE49-F238E27FC236}">
                <a16:creationId xmlns:a16="http://schemas.microsoft.com/office/drawing/2014/main" id="{70528AE8-395E-4211-BD05-6618A4FDEF6B}"/>
              </a:ext>
            </a:extLst>
          </p:cNvPr>
          <p:cNvPicPr>
            <a:picLocks noChangeAspect="1"/>
          </p:cNvPicPr>
          <p:nvPr userDrawn="1"/>
        </p:nvPicPr>
        <p:blipFill>
          <a:blip r:embed="rId2"/>
          <a:srcRect/>
          <a:stretch>
            <a:fillRect/>
          </a:stretch>
        </p:blipFill>
        <p:spPr>
          <a:xfrm>
            <a:off x="543693" y="6348379"/>
            <a:ext cx="925549" cy="308517"/>
          </a:xfrm>
          <a:prstGeom prst="rect">
            <a:avLst/>
          </a:prstGeom>
        </p:spPr>
      </p:pic>
    </p:spTree>
    <p:extLst>
      <p:ext uri="{BB962C8B-B14F-4D97-AF65-F5344CB8AC3E}">
        <p14:creationId xmlns:p14="http://schemas.microsoft.com/office/powerpoint/2010/main" val="1972570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83D8E1-0875-4D23-8DCF-0AF101B807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Master title style [Arial 38 pt. white, bold]</a:t>
            </a:r>
          </a:p>
        </p:txBody>
      </p:sp>
      <p:sp>
        <p:nvSpPr>
          <p:cNvPr id="3" name="Text Placeholder 2">
            <a:extLst>
              <a:ext uri="{FF2B5EF4-FFF2-40B4-BE49-F238E27FC236}">
                <a16:creationId xmlns:a16="http://schemas.microsoft.com/office/drawing/2014/main" id="{98C082C9-E3CD-4C7E-8DB1-2FBC937E9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First Level [Arial 26]</a:t>
            </a:r>
          </a:p>
          <a:p>
            <a:pPr lvl="1"/>
            <a:r>
              <a:rPr lang="en-US" dirty="0"/>
              <a:t>Second level [Arial 24]</a:t>
            </a:r>
          </a:p>
          <a:p>
            <a:pPr lvl="2"/>
            <a:r>
              <a:rPr lang="en-US" dirty="0"/>
              <a:t>Third level [Arial 22]</a:t>
            </a:r>
          </a:p>
          <a:p>
            <a:pPr lvl="3"/>
            <a:r>
              <a:rPr lang="en-US" dirty="0"/>
              <a:t>Fourth level [Arial 20]</a:t>
            </a:r>
          </a:p>
          <a:p>
            <a:pPr lvl="4"/>
            <a:r>
              <a:rPr lang="en-US" dirty="0"/>
              <a:t>Fifth level [Arial 18]</a:t>
            </a:r>
          </a:p>
        </p:txBody>
      </p:sp>
      <p:sp>
        <p:nvSpPr>
          <p:cNvPr id="7" name="Slide Number Placeholder 5">
            <a:extLst>
              <a:ext uri="{FF2B5EF4-FFF2-40B4-BE49-F238E27FC236}">
                <a16:creationId xmlns:a16="http://schemas.microsoft.com/office/drawing/2014/main" id="{5AAABB85-2853-44C3-A76C-282D1637B843}"/>
              </a:ext>
            </a:extLst>
          </p:cNvPr>
          <p:cNvSpPr>
            <a:spLocks noGrp="1"/>
          </p:cNvSpPr>
          <p:nvPr>
            <p:ph type="sldNum" sz="quarter" idx="4"/>
          </p:nvPr>
        </p:nvSpPr>
        <p:spPr>
          <a:xfrm>
            <a:off x="11173520" y="6356350"/>
            <a:ext cx="403302" cy="365125"/>
          </a:xfrm>
          <a:prstGeom prst="rect">
            <a:avLst/>
          </a:prstGeom>
        </p:spPr>
        <p:txBody>
          <a:bodyPr/>
          <a:lstStyle>
            <a:lvl1pPr>
              <a:defRPr sz="1400">
                <a:latin typeface="Arial" panose="020B0604020202020204" pitchFamily="34" charset="0"/>
                <a:cs typeface="Arial" panose="020B0604020202020204" pitchFamily="34" charset="0"/>
              </a:defRPr>
            </a:lvl1pPr>
          </a:lstStyle>
          <a:p>
            <a:fld id="{C13F875B-877F-4160-BD01-CE8AA5FDD665}" type="slidenum">
              <a:rPr lang="en-US" smtClean="0"/>
              <a:pPr/>
              <a:t>‹#›</a:t>
            </a:fld>
            <a:endParaRPr lang="en-US" dirty="0"/>
          </a:p>
        </p:txBody>
      </p:sp>
    </p:spTree>
    <p:extLst>
      <p:ext uri="{BB962C8B-B14F-4D97-AF65-F5344CB8AC3E}">
        <p14:creationId xmlns:p14="http://schemas.microsoft.com/office/powerpoint/2010/main" val="388500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9" r:id="rId4"/>
    <p:sldLayoutId id="2147483660" r:id="rId5"/>
    <p:sldLayoutId id="2147483654" r:id="rId6"/>
    <p:sldLayoutId id="2147483657" r:id="rId7"/>
    <p:sldLayoutId id="2147483656" r:id="rId8"/>
    <p:sldLayoutId id="2147483658" r:id="rId9"/>
  </p:sldLayoutIdLst>
  <p:hf hdr="0" ftr="0" dt="0"/>
  <p:txStyles>
    <p:titleStyle>
      <a:lvl1pPr algn="l" defTabSz="914400" rtl="0" eaLnBrk="1" latinLnBrk="0" hangingPunct="1">
        <a:lnSpc>
          <a:spcPct val="90000"/>
        </a:lnSpc>
        <a:spcBef>
          <a:spcPct val="0"/>
        </a:spcBef>
        <a:buNone/>
        <a:defRPr sz="38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mailto:igomez@tmrs.com" TargetMode="Externa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C1611-2AEE-46ED-919F-2530C68BB74A}"/>
              </a:ext>
            </a:extLst>
          </p:cNvPr>
          <p:cNvSpPr>
            <a:spLocks noGrp="1"/>
          </p:cNvSpPr>
          <p:nvPr>
            <p:ph type="ctrTitle"/>
          </p:nvPr>
        </p:nvSpPr>
        <p:spPr/>
        <p:txBody>
          <a:bodyPr/>
          <a:lstStyle/>
          <a:p>
            <a:r>
              <a:rPr lang="en-US" dirty="0"/>
              <a:t>Welcome to TMRS: </a:t>
            </a:r>
            <a:br>
              <a:rPr lang="en-US" dirty="0"/>
            </a:br>
            <a:r>
              <a:rPr lang="en-US" dirty="0"/>
              <a:t>Your Retirement Plan</a:t>
            </a:r>
          </a:p>
        </p:txBody>
      </p:sp>
      <p:sp>
        <p:nvSpPr>
          <p:cNvPr id="3" name="Subtitle 2">
            <a:extLst>
              <a:ext uri="{FF2B5EF4-FFF2-40B4-BE49-F238E27FC236}">
                <a16:creationId xmlns:a16="http://schemas.microsoft.com/office/drawing/2014/main" id="{D03BD914-73E5-40F7-8111-BC90CA1F220C}"/>
              </a:ext>
            </a:extLst>
          </p:cNvPr>
          <p:cNvSpPr>
            <a:spLocks noGrp="1"/>
          </p:cNvSpPr>
          <p:nvPr>
            <p:ph type="subTitle" idx="1"/>
          </p:nvPr>
        </p:nvSpPr>
        <p:spPr/>
        <p:txBody>
          <a:bodyPr/>
          <a:lstStyle/>
          <a:p>
            <a:r>
              <a:rPr lang="en-US" sz="2600" dirty="0"/>
              <a:t>City of Bellaire</a:t>
            </a:r>
          </a:p>
          <a:p>
            <a:r>
              <a:rPr lang="en-US" sz="2600" dirty="0"/>
              <a:t>Ida Gomez, Education Representative</a:t>
            </a:r>
          </a:p>
          <a:p>
            <a:r>
              <a:rPr lang="en-US" sz="2600" dirty="0"/>
              <a:t>January 10-11, 2024</a:t>
            </a:r>
          </a:p>
        </p:txBody>
      </p:sp>
    </p:spTree>
    <p:extLst>
      <p:ext uri="{BB962C8B-B14F-4D97-AF65-F5344CB8AC3E}">
        <p14:creationId xmlns:p14="http://schemas.microsoft.com/office/powerpoint/2010/main" val="2028936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a:xfrm>
            <a:off x="543693" y="679372"/>
            <a:ext cx="11068869" cy="821860"/>
          </a:xfrm>
        </p:spPr>
        <p:txBody>
          <a:bodyPr/>
          <a:lstStyle/>
          <a:p>
            <a:r>
              <a:rPr lang="en-US" dirty="0"/>
              <a:t>How Your Benefit Is Calculated</a:t>
            </a:r>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10</a:t>
            </a:fld>
            <a:endParaRPr lang="en-US" dirty="0"/>
          </a:p>
        </p:txBody>
      </p:sp>
      <p:sp>
        <p:nvSpPr>
          <p:cNvPr id="3" name="Content Placeholder 2">
            <a:extLst>
              <a:ext uri="{FF2B5EF4-FFF2-40B4-BE49-F238E27FC236}">
                <a16:creationId xmlns:a16="http://schemas.microsoft.com/office/drawing/2014/main" id="{75F17051-4631-9770-2E4E-753F16D684EC}"/>
              </a:ext>
            </a:extLst>
          </p:cNvPr>
          <p:cNvSpPr txBox="1">
            <a:spLocks/>
          </p:cNvSpPr>
          <p:nvPr/>
        </p:nvSpPr>
        <p:spPr>
          <a:xfrm>
            <a:off x="543694" y="1827291"/>
            <a:ext cx="10475288" cy="43513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200000"/>
              </a:lnSpc>
              <a:buClr>
                <a:srgbClr val="114E99"/>
              </a:buClr>
            </a:pPr>
            <a:r>
              <a:rPr lang="en-US" dirty="0"/>
              <a:t>Your TMRS retirement account includes your cash contributions and your annual interest earnings</a:t>
            </a:r>
          </a:p>
          <a:p>
            <a:pPr>
              <a:lnSpc>
                <a:spcPct val="200000"/>
              </a:lnSpc>
              <a:buClr>
                <a:srgbClr val="114E99"/>
              </a:buClr>
            </a:pPr>
            <a:r>
              <a:rPr lang="en-US" dirty="0"/>
              <a:t>When you retire, your account balance is matched by the city 2:1</a:t>
            </a:r>
          </a:p>
          <a:p>
            <a:pPr>
              <a:lnSpc>
                <a:spcPct val="200000"/>
              </a:lnSpc>
              <a:buClr>
                <a:srgbClr val="114E99"/>
              </a:buClr>
            </a:pPr>
            <a:r>
              <a:rPr lang="en-US" dirty="0"/>
              <a:t>Your monthly retirement benefit is calculated based on your total account balance and life expectancy at retirement</a:t>
            </a:r>
          </a:p>
          <a:p>
            <a:pPr marL="0" indent="0">
              <a:lnSpc>
                <a:spcPct val="150000"/>
              </a:lnSpc>
              <a:buNone/>
              <a:defRPr/>
            </a:pPr>
            <a:endParaRPr lang="en-US" dirty="0">
              <a:solidFill>
                <a:srgbClr val="000000"/>
              </a:solidFill>
            </a:endParaRPr>
          </a:p>
        </p:txBody>
      </p:sp>
    </p:spTree>
    <p:extLst>
      <p:ext uri="{BB962C8B-B14F-4D97-AF65-F5344CB8AC3E}">
        <p14:creationId xmlns:p14="http://schemas.microsoft.com/office/powerpoint/2010/main" val="4027140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E1315A-7F2F-1FA4-D96C-32F023A1596C}"/>
              </a:ext>
            </a:extLst>
          </p:cNvPr>
          <p:cNvSpPr>
            <a:spLocks noGrp="1"/>
          </p:cNvSpPr>
          <p:nvPr>
            <p:ph type="sldNum" sz="quarter" idx="12"/>
          </p:nvPr>
        </p:nvSpPr>
        <p:spPr/>
        <p:txBody>
          <a:bodyPr/>
          <a:lstStyle/>
          <a:p>
            <a:fld id="{C13F875B-877F-4160-BD01-CE8AA5FDD665}" type="slidenum">
              <a:rPr lang="en-US" smtClean="0"/>
              <a:pPr/>
              <a:t>11</a:t>
            </a:fld>
            <a:endParaRPr lang="en-US" dirty="0"/>
          </a:p>
        </p:txBody>
      </p:sp>
      <p:sp>
        <p:nvSpPr>
          <p:cNvPr id="3" name="Title 2">
            <a:extLst>
              <a:ext uri="{FF2B5EF4-FFF2-40B4-BE49-F238E27FC236}">
                <a16:creationId xmlns:a16="http://schemas.microsoft.com/office/drawing/2014/main" id="{D9BC63F6-304B-6C40-A1E2-E044EC5C7C78}"/>
              </a:ext>
            </a:extLst>
          </p:cNvPr>
          <p:cNvSpPr>
            <a:spLocks noGrp="1"/>
          </p:cNvSpPr>
          <p:nvPr>
            <p:ph type="title"/>
          </p:nvPr>
        </p:nvSpPr>
        <p:spPr/>
        <p:txBody>
          <a:bodyPr/>
          <a:lstStyle/>
          <a:p>
            <a:r>
              <a:rPr lang="en-US" dirty="0"/>
              <a:t>Your City’s Additional Benefit Options</a:t>
            </a:r>
          </a:p>
        </p:txBody>
      </p:sp>
      <p:sp>
        <p:nvSpPr>
          <p:cNvPr id="4" name="Content Placeholder 3">
            <a:extLst>
              <a:ext uri="{FF2B5EF4-FFF2-40B4-BE49-F238E27FC236}">
                <a16:creationId xmlns:a16="http://schemas.microsoft.com/office/drawing/2014/main" id="{C81CC3A2-1178-C92E-89F1-1BE93BC60CDB}"/>
              </a:ext>
            </a:extLst>
          </p:cNvPr>
          <p:cNvSpPr>
            <a:spLocks noGrp="1"/>
          </p:cNvSpPr>
          <p:nvPr>
            <p:ph sz="half" idx="1"/>
          </p:nvPr>
        </p:nvSpPr>
        <p:spPr/>
        <p:txBody>
          <a:bodyPr/>
          <a:lstStyle/>
          <a:p>
            <a:endParaRPr lang="en-US" dirty="0"/>
          </a:p>
          <a:p>
            <a:r>
              <a:rPr lang="en-US" dirty="0"/>
              <a:t>Supplemental Death Benefit</a:t>
            </a:r>
          </a:p>
          <a:p>
            <a:endParaRPr lang="en-US" dirty="0"/>
          </a:p>
          <a:p>
            <a:r>
              <a:rPr lang="en-US" dirty="0"/>
              <a:t>Updated Service Credit</a:t>
            </a:r>
          </a:p>
          <a:p>
            <a:endParaRPr lang="en-US" dirty="0"/>
          </a:p>
          <a:p>
            <a:r>
              <a:rPr lang="en-US" dirty="0"/>
              <a:t>Cost of Living Adjustments</a:t>
            </a:r>
          </a:p>
          <a:p>
            <a:pPr marL="0" indent="0">
              <a:buNone/>
            </a:pPr>
            <a:endParaRPr lang="en-US" dirty="0"/>
          </a:p>
        </p:txBody>
      </p:sp>
    </p:spTree>
    <p:extLst>
      <p:ext uri="{BB962C8B-B14F-4D97-AF65-F5344CB8AC3E}">
        <p14:creationId xmlns:p14="http://schemas.microsoft.com/office/powerpoint/2010/main" val="2253149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12</a:t>
            </a:fld>
            <a:endParaRPr lang="en-US" dirty="0"/>
          </a:p>
        </p:txBody>
      </p:sp>
      <p:sp>
        <p:nvSpPr>
          <p:cNvPr id="3" name="Content Placeholder 2">
            <a:extLst>
              <a:ext uri="{FF2B5EF4-FFF2-40B4-BE49-F238E27FC236}">
                <a16:creationId xmlns:a16="http://schemas.microsoft.com/office/drawing/2014/main" id="{75F17051-4631-9770-2E4E-753F16D684EC}"/>
              </a:ext>
            </a:extLst>
          </p:cNvPr>
          <p:cNvSpPr txBox="1">
            <a:spLocks/>
          </p:cNvSpPr>
          <p:nvPr/>
        </p:nvSpPr>
        <p:spPr>
          <a:xfrm>
            <a:off x="1293091" y="1827291"/>
            <a:ext cx="9023927" cy="43513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None/>
              <a:defRPr/>
            </a:pPr>
            <a:endParaRPr lang="en-US" sz="5000" b="1" dirty="0"/>
          </a:p>
          <a:p>
            <a:pPr marL="0" indent="0" algn="ctr">
              <a:buNone/>
            </a:pPr>
            <a:r>
              <a:rPr lang="en-US" sz="5000" b="1" dirty="0"/>
              <a:t>What You Should Do Now</a:t>
            </a:r>
          </a:p>
          <a:p>
            <a:pPr marL="0" indent="0">
              <a:lnSpc>
                <a:spcPct val="150000"/>
              </a:lnSpc>
              <a:buNone/>
              <a:defRPr/>
            </a:pPr>
            <a:endParaRPr lang="en-US" dirty="0">
              <a:solidFill>
                <a:srgbClr val="000000"/>
              </a:solidFill>
            </a:endParaRPr>
          </a:p>
          <a:p>
            <a:pPr>
              <a:lnSpc>
                <a:spcPct val="150000"/>
              </a:lnSpc>
              <a:defRPr/>
            </a:pPr>
            <a:endParaRPr lang="en-US" dirty="0">
              <a:solidFill>
                <a:srgbClr val="000000"/>
              </a:solidFill>
            </a:endParaRPr>
          </a:p>
        </p:txBody>
      </p:sp>
    </p:spTree>
    <p:extLst>
      <p:ext uri="{BB962C8B-B14F-4D97-AF65-F5344CB8AC3E}">
        <p14:creationId xmlns:p14="http://schemas.microsoft.com/office/powerpoint/2010/main" val="2654243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CC40C99-46A7-3FC5-D6A5-E315750E7C5F}"/>
              </a:ext>
            </a:extLst>
          </p:cNvPr>
          <p:cNvSpPr>
            <a:spLocks noGrp="1"/>
          </p:cNvSpPr>
          <p:nvPr>
            <p:ph type="sldNum" sz="quarter" idx="12"/>
          </p:nvPr>
        </p:nvSpPr>
        <p:spPr/>
        <p:txBody>
          <a:bodyPr/>
          <a:lstStyle/>
          <a:p>
            <a:fld id="{C13F875B-877F-4160-BD01-CE8AA5FDD665}" type="slidenum">
              <a:rPr lang="en-US" smtClean="0"/>
              <a:pPr/>
              <a:t>13</a:t>
            </a:fld>
            <a:endParaRPr lang="en-US" dirty="0"/>
          </a:p>
        </p:txBody>
      </p:sp>
      <p:sp>
        <p:nvSpPr>
          <p:cNvPr id="3" name="Title 2">
            <a:extLst>
              <a:ext uri="{FF2B5EF4-FFF2-40B4-BE49-F238E27FC236}">
                <a16:creationId xmlns:a16="http://schemas.microsoft.com/office/drawing/2014/main" id="{1E82B456-A2CD-C8DD-4868-19C1DC440DBD}"/>
              </a:ext>
            </a:extLst>
          </p:cNvPr>
          <p:cNvSpPr>
            <a:spLocks noGrp="1"/>
          </p:cNvSpPr>
          <p:nvPr>
            <p:ph type="title"/>
          </p:nvPr>
        </p:nvSpPr>
        <p:spPr/>
        <p:txBody>
          <a:bodyPr/>
          <a:lstStyle/>
          <a:p>
            <a:r>
              <a:rPr lang="en-US" dirty="0"/>
              <a:t>Go to tmrs.com</a:t>
            </a:r>
          </a:p>
        </p:txBody>
      </p:sp>
      <p:sp>
        <p:nvSpPr>
          <p:cNvPr id="4" name="Content Placeholder 3">
            <a:extLst>
              <a:ext uri="{FF2B5EF4-FFF2-40B4-BE49-F238E27FC236}">
                <a16:creationId xmlns:a16="http://schemas.microsoft.com/office/drawing/2014/main" id="{C2695960-1BC5-9A53-BEAA-00D2A4553D01}"/>
              </a:ext>
            </a:extLst>
          </p:cNvPr>
          <p:cNvSpPr>
            <a:spLocks noGrp="1"/>
          </p:cNvSpPr>
          <p:nvPr>
            <p:ph sz="half" idx="1"/>
          </p:nvPr>
        </p:nvSpPr>
        <p:spPr/>
        <p:txBody>
          <a:bodyPr/>
          <a:lstStyle/>
          <a:p>
            <a:endParaRPr lang="en-US" dirty="0"/>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r>
              <a:rPr lang="en-US" spc="-8" dirty="0"/>
              <a:t>General information on the Home Page</a:t>
            </a:r>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endParaRPr lang="en-US" spc="-8" dirty="0"/>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r>
              <a:rPr lang="en-US" spc="-8" dirty="0"/>
              <a:t>Click the “For Members” tab for specific Member information</a:t>
            </a:r>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endParaRPr lang="en-US" spc="-8" dirty="0"/>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r>
              <a:rPr lang="en-US" spc="-8" dirty="0"/>
              <a:t>For general questions, check out the Fact Sheets</a:t>
            </a:r>
          </a:p>
          <a:p>
            <a:pPr marL="0" indent="0">
              <a:buNone/>
            </a:pPr>
            <a:endParaRPr lang="en-US" dirty="0"/>
          </a:p>
        </p:txBody>
      </p:sp>
      <p:pic>
        <p:nvPicPr>
          <p:cNvPr id="6" name="Picture 5">
            <a:extLst>
              <a:ext uri="{FF2B5EF4-FFF2-40B4-BE49-F238E27FC236}">
                <a16:creationId xmlns:a16="http://schemas.microsoft.com/office/drawing/2014/main" id="{CED6E415-6E26-D98E-8110-FDA1A41F9C0C}"/>
              </a:ext>
            </a:extLst>
          </p:cNvPr>
          <p:cNvPicPr>
            <a:picLocks noChangeAspect="1"/>
          </p:cNvPicPr>
          <p:nvPr/>
        </p:nvPicPr>
        <p:blipFill>
          <a:blip r:embed="rId2"/>
          <a:stretch>
            <a:fillRect/>
          </a:stretch>
        </p:blipFill>
        <p:spPr>
          <a:xfrm>
            <a:off x="4519661" y="4541080"/>
            <a:ext cx="1215245" cy="1184864"/>
          </a:xfrm>
          <a:prstGeom prst="rect">
            <a:avLst/>
          </a:prstGeom>
        </p:spPr>
      </p:pic>
    </p:spTree>
    <p:extLst>
      <p:ext uri="{BB962C8B-B14F-4D97-AF65-F5344CB8AC3E}">
        <p14:creationId xmlns:p14="http://schemas.microsoft.com/office/powerpoint/2010/main" val="1284725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p:txBody>
          <a:bodyPr/>
          <a:lstStyle/>
          <a:p>
            <a:r>
              <a:rPr lang="en-US" dirty="0"/>
              <a:t>Sign Up For </a:t>
            </a:r>
            <a:r>
              <a:rPr lang="en-US" dirty="0" err="1"/>
              <a:t>MyTMRS</a:t>
            </a:r>
            <a:r>
              <a:rPr lang="en-US" dirty="0"/>
              <a:t> at tmrs.com</a:t>
            </a:r>
          </a:p>
        </p:txBody>
      </p:sp>
      <p:sp>
        <p:nvSpPr>
          <p:cNvPr id="3" name="Content Placeholder 2">
            <a:extLst>
              <a:ext uri="{FF2B5EF4-FFF2-40B4-BE49-F238E27FC236}">
                <a16:creationId xmlns:a16="http://schemas.microsoft.com/office/drawing/2014/main" id="{DBFD8445-10F2-4913-B358-C7800D77E603}"/>
              </a:ext>
            </a:extLst>
          </p:cNvPr>
          <p:cNvSpPr>
            <a:spLocks noGrp="1"/>
          </p:cNvSpPr>
          <p:nvPr>
            <p:ph sz="half" idx="1"/>
          </p:nvPr>
        </p:nvSpPr>
        <p:spPr/>
        <p:txBody>
          <a:bodyPr>
            <a:normAutofit fontScale="92500" lnSpcReduction="10000"/>
          </a:bodyPr>
          <a:lstStyle/>
          <a:p>
            <a:pPr marL="0" indent="0">
              <a:buNone/>
            </a:pPr>
            <a:endParaRPr lang="en-US" dirty="0"/>
          </a:p>
          <a:p>
            <a:pPr marL="0" indent="0">
              <a:lnSpc>
                <a:spcPct val="100000"/>
              </a:lnSpc>
              <a:buClr>
                <a:srgbClr val="114E99"/>
              </a:buClr>
              <a:buNone/>
            </a:pPr>
            <a:r>
              <a:rPr lang="en-US" sz="2800" dirty="0" err="1"/>
              <a:t>MyTMRS</a:t>
            </a:r>
            <a:r>
              <a:rPr lang="en-US" sz="2800" dirty="0"/>
              <a:t> provides 24/7 online account access to:</a:t>
            </a:r>
          </a:p>
          <a:p>
            <a:pPr lvl="1">
              <a:lnSpc>
                <a:spcPct val="150000"/>
              </a:lnSpc>
            </a:pPr>
            <a:r>
              <a:rPr lang="en-US" sz="2600" dirty="0"/>
              <a:t>Designate your beneficiaries</a:t>
            </a:r>
          </a:p>
          <a:p>
            <a:pPr lvl="1">
              <a:lnSpc>
                <a:spcPct val="150000"/>
              </a:lnSpc>
            </a:pPr>
            <a:r>
              <a:rPr lang="en-US" sz="2600" dirty="0"/>
              <a:t>Update contact information</a:t>
            </a:r>
          </a:p>
          <a:p>
            <a:pPr lvl="1">
              <a:lnSpc>
                <a:spcPct val="150000"/>
              </a:lnSpc>
            </a:pPr>
            <a:r>
              <a:rPr lang="en-US" sz="2600" dirty="0"/>
              <a:t>Download account statements</a:t>
            </a:r>
          </a:p>
          <a:p>
            <a:pPr lvl="1">
              <a:lnSpc>
                <a:spcPct val="150000"/>
              </a:lnSpc>
            </a:pPr>
            <a:r>
              <a:rPr lang="en-US" sz="2600" dirty="0"/>
              <a:t>Run retirement benefit estimates </a:t>
            </a:r>
          </a:p>
          <a:p>
            <a:pPr marL="0" indent="0">
              <a:buNone/>
            </a:pPr>
            <a:endParaRPr lang="en-US" dirty="0"/>
          </a:p>
          <a:p>
            <a:pPr marL="0" indent="0">
              <a:buNone/>
            </a:pPr>
            <a:br>
              <a:rPr lang="en-US" dirty="0"/>
            </a:br>
            <a:endParaRPr lang="en-US" dirty="0"/>
          </a:p>
          <a:p>
            <a:pPr marL="457200" lvl="1" indent="0">
              <a:buNone/>
            </a:pPr>
            <a:endParaRPr lang="en-US" dirty="0"/>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14</a:t>
            </a:fld>
            <a:endParaRPr lang="en-US" dirty="0"/>
          </a:p>
        </p:txBody>
      </p:sp>
      <p:pic>
        <p:nvPicPr>
          <p:cNvPr id="5" name="Picture 4">
            <a:extLst>
              <a:ext uri="{FF2B5EF4-FFF2-40B4-BE49-F238E27FC236}">
                <a16:creationId xmlns:a16="http://schemas.microsoft.com/office/drawing/2014/main" id="{6844EA98-056C-F549-FCDE-9D8ECA343CA8}"/>
              </a:ext>
            </a:extLst>
          </p:cNvPr>
          <p:cNvPicPr>
            <a:picLocks noChangeAspect="1"/>
          </p:cNvPicPr>
          <p:nvPr/>
        </p:nvPicPr>
        <p:blipFill>
          <a:blip r:embed="rId3"/>
          <a:stretch>
            <a:fillRect/>
          </a:stretch>
        </p:blipFill>
        <p:spPr>
          <a:xfrm>
            <a:off x="7000499" y="3049672"/>
            <a:ext cx="1158067" cy="1550447"/>
          </a:xfrm>
          <a:prstGeom prst="rect">
            <a:avLst/>
          </a:prstGeom>
        </p:spPr>
      </p:pic>
    </p:spTree>
    <p:extLst>
      <p:ext uri="{BB962C8B-B14F-4D97-AF65-F5344CB8AC3E}">
        <p14:creationId xmlns:p14="http://schemas.microsoft.com/office/powerpoint/2010/main" val="1971237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9449C-1255-0189-C350-CC49A4F65674}"/>
              </a:ext>
            </a:extLst>
          </p:cNvPr>
          <p:cNvSpPr>
            <a:spLocks noGrp="1"/>
          </p:cNvSpPr>
          <p:nvPr>
            <p:ph type="sldNum" sz="quarter" idx="12"/>
          </p:nvPr>
        </p:nvSpPr>
        <p:spPr/>
        <p:txBody>
          <a:bodyPr/>
          <a:lstStyle/>
          <a:p>
            <a:fld id="{C13F875B-877F-4160-BD01-CE8AA5FDD665}" type="slidenum">
              <a:rPr lang="en-US" smtClean="0"/>
              <a:pPr/>
              <a:t>15</a:t>
            </a:fld>
            <a:endParaRPr lang="en-US" dirty="0"/>
          </a:p>
        </p:txBody>
      </p:sp>
      <p:sp>
        <p:nvSpPr>
          <p:cNvPr id="3" name="Title 2">
            <a:extLst>
              <a:ext uri="{FF2B5EF4-FFF2-40B4-BE49-F238E27FC236}">
                <a16:creationId xmlns:a16="http://schemas.microsoft.com/office/drawing/2014/main" id="{0BDF44BB-E2AB-7686-2D20-83C6336DCC90}"/>
              </a:ext>
            </a:extLst>
          </p:cNvPr>
          <p:cNvSpPr>
            <a:spLocks noGrp="1"/>
          </p:cNvSpPr>
          <p:nvPr>
            <p:ph type="title"/>
          </p:nvPr>
        </p:nvSpPr>
        <p:spPr/>
        <p:txBody>
          <a:bodyPr/>
          <a:lstStyle/>
          <a:p>
            <a:r>
              <a:rPr lang="en-US" dirty="0"/>
              <a:t>Designate and Update Your Beneficiary</a:t>
            </a:r>
          </a:p>
        </p:txBody>
      </p:sp>
      <p:sp>
        <p:nvSpPr>
          <p:cNvPr id="4" name="Content Placeholder 3">
            <a:extLst>
              <a:ext uri="{FF2B5EF4-FFF2-40B4-BE49-F238E27FC236}">
                <a16:creationId xmlns:a16="http://schemas.microsoft.com/office/drawing/2014/main" id="{CD942343-2665-C266-B03C-6C8672A8966E}"/>
              </a:ext>
            </a:extLst>
          </p:cNvPr>
          <p:cNvSpPr>
            <a:spLocks noGrp="1"/>
          </p:cNvSpPr>
          <p:nvPr>
            <p:ph sz="half" idx="1"/>
          </p:nvPr>
        </p:nvSpPr>
        <p:spPr/>
        <p:txBody>
          <a:bodyPr/>
          <a:lstStyle/>
          <a:p>
            <a:endParaRPr lang="en-US" dirty="0"/>
          </a:p>
          <a:p>
            <a:pPr>
              <a:lnSpc>
                <a:spcPct val="100000"/>
              </a:lnSpc>
            </a:pPr>
            <a:r>
              <a:rPr lang="en-US" dirty="0"/>
              <a:t>Designating your beneficiary protects your family</a:t>
            </a:r>
          </a:p>
          <a:p>
            <a:pPr>
              <a:lnSpc>
                <a:spcPct val="100000"/>
              </a:lnSpc>
            </a:pPr>
            <a:endParaRPr lang="en-US" dirty="0"/>
          </a:p>
          <a:p>
            <a:pPr>
              <a:lnSpc>
                <a:spcPct val="100000"/>
              </a:lnSpc>
            </a:pPr>
            <a:r>
              <a:rPr lang="en-US" dirty="0"/>
              <a:t>Update your beneficiary after any life changes</a:t>
            </a:r>
          </a:p>
          <a:p>
            <a:pPr marL="0" indent="0">
              <a:lnSpc>
                <a:spcPct val="100000"/>
              </a:lnSpc>
              <a:buNone/>
            </a:pPr>
            <a:endParaRPr lang="en-US" dirty="0"/>
          </a:p>
          <a:p>
            <a:pPr>
              <a:lnSpc>
                <a:spcPct val="100000"/>
              </a:lnSpc>
            </a:pPr>
            <a:r>
              <a:rPr lang="en-US" dirty="0"/>
              <a:t>Redesignate your beneficiary after you vest – a must</a:t>
            </a:r>
          </a:p>
          <a:p>
            <a:pPr marL="0" indent="0">
              <a:buNone/>
            </a:pPr>
            <a:endParaRPr lang="en-US" dirty="0"/>
          </a:p>
        </p:txBody>
      </p:sp>
    </p:spTree>
    <p:extLst>
      <p:ext uri="{BB962C8B-B14F-4D97-AF65-F5344CB8AC3E}">
        <p14:creationId xmlns:p14="http://schemas.microsoft.com/office/powerpoint/2010/main" val="3936878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691AB-DEF9-4AA9-83EB-D81696247BED}"/>
              </a:ext>
            </a:extLst>
          </p:cNvPr>
          <p:cNvSpPr>
            <a:spLocks noGrp="1"/>
          </p:cNvSpPr>
          <p:nvPr>
            <p:ph type="title"/>
          </p:nvPr>
        </p:nvSpPr>
        <p:spPr/>
        <p:txBody>
          <a:bodyPr>
            <a:normAutofit/>
          </a:bodyPr>
          <a:lstStyle/>
          <a:p>
            <a:r>
              <a:rPr lang="en-US" dirty="0"/>
              <a:t>Designate and Update Your Beneficiary</a:t>
            </a:r>
          </a:p>
        </p:txBody>
      </p:sp>
      <p:sp>
        <p:nvSpPr>
          <p:cNvPr id="3" name="Content Placeholder 2">
            <a:extLst>
              <a:ext uri="{FF2B5EF4-FFF2-40B4-BE49-F238E27FC236}">
                <a16:creationId xmlns:a16="http://schemas.microsoft.com/office/drawing/2014/main" id="{382E9579-CB35-4D1D-AA57-61E272D4DF3D}"/>
              </a:ext>
            </a:extLst>
          </p:cNvPr>
          <p:cNvSpPr>
            <a:spLocks noGrp="1"/>
          </p:cNvSpPr>
          <p:nvPr>
            <p:ph sz="half" idx="1"/>
          </p:nvPr>
        </p:nvSpPr>
        <p:spPr>
          <a:xfrm>
            <a:off x="543693" y="1811079"/>
            <a:ext cx="10802331" cy="4207166"/>
          </a:xfrm>
        </p:spPr>
        <p:txBody>
          <a:bodyPr>
            <a:normAutofit/>
          </a:bodyPr>
          <a:lstStyle/>
          <a:p>
            <a:pPr marL="0" indent="0">
              <a:buNone/>
            </a:pPr>
            <a:endParaRPr lang="en-US" sz="2800" dirty="0"/>
          </a:p>
          <a:p>
            <a:pPr marL="0" indent="0">
              <a:buNone/>
            </a:pPr>
            <a:endParaRPr lang="en-US" sz="2800" dirty="0"/>
          </a:p>
          <a:p>
            <a:pPr marL="0" indent="0">
              <a:buNone/>
            </a:pPr>
            <a:endParaRPr lang="en-US" sz="2800" dirty="0"/>
          </a:p>
          <a:p>
            <a:pPr marL="0" indent="0">
              <a:buNone/>
            </a:pPr>
            <a:r>
              <a:rPr lang="en-US" dirty="0"/>
              <a:t>Seriously, designate and update your beneficiary</a:t>
            </a:r>
          </a:p>
          <a:p>
            <a:pPr marL="0" indent="0">
              <a:buNone/>
            </a:pPr>
            <a:endParaRPr lang="en-US" dirty="0"/>
          </a:p>
        </p:txBody>
      </p:sp>
      <p:sp>
        <p:nvSpPr>
          <p:cNvPr id="5" name="Slide Number Placeholder 4">
            <a:extLst>
              <a:ext uri="{FF2B5EF4-FFF2-40B4-BE49-F238E27FC236}">
                <a16:creationId xmlns:a16="http://schemas.microsoft.com/office/drawing/2014/main" id="{1ECB2D17-5064-4A8C-80EF-FFDA285E91C9}"/>
              </a:ext>
            </a:extLst>
          </p:cNvPr>
          <p:cNvSpPr>
            <a:spLocks noGrp="1"/>
          </p:cNvSpPr>
          <p:nvPr>
            <p:ph type="sldNum" sz="quarter" idx="12"/>
          </p:nvPr>
        </p:nvSpPr>
        <p:spPr/>
        <p:txBody>
          <a:bodyPr/>
          <a:lstStyle/>
          <a:p>
            <a:fld id="{C13F875B-877F-4160-BD01-CE8AA5FDD665}" type="slidenum">
              <a:rPr lang="en-US" smtClean="0"/>
              <a:pPr/>
              <a:t>16</a:t>
            </a:fld>
            <a:endParaRPr lang="en-US" dirty="0"/>
          </a:p>
        </p:txBody>
      </p:sp>
    </p:spTree>
    <p:extLst>
      <p:ext uri="{BB962C8B-B14F-4D97-AF65-F5344CB8AC3E}">
        <p14:creationId xmlns:p14="http://schemas.microsoft.com/office/powerpoint/2010/main" val="3151865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691AB-DEF9-4AA9-83EB-D81696247BED}"/>
              </a:ext>
            </a:extLst>
          </p:cNvPr>
          <p:cNvSpPr>
            <a:spLocks noGrp="1"/>
          </p:cNvSpPr>
          <p:nvPr>
            <p:ph type="title"/>
          </p:nvPr>
        </p:nvSpPr>
        <p:spPr/>
        <p:txBody>
          <a:bodyPr>
            <a:normAutofit/>
          </a:bodyPr>
          <a:lstStyle/>
          <a:p>
            <a:r>
              <a:rPr lang="en-US" dirty="0"/>
              <a:t>Run Benefit Estimates</a:t>
            </a:r>
          </a:p>
        </p:txBody>
      </p:sp>
      <p:sp>
        <p:nvSpPr>
          <p:cNvPr id="3" name="Content Placeholder 2">
            <a:extLst>
              <a:ext uri="{FF2B5EF4-FFF2-40B4-BE49-F238E27FC236}">
                <a16:creationId xmlns:a16="http://schemas.microsoft.com/office/drawing/2014/main" id="{382E9579-CB35-4D1D-AA57-61E272D4DF3D}"/>
              </a:ext>
            </a:extLst>
          </p:cNvPr>
          <p:cNvSpPr>
            <a:spLocks noGrp="1"/>
          </p:cNvSpPr>
          <p:nvPr>
            <p:ph sz="half" idx="1"/>
          </p:nvPr>
        </p:nvSpPr>
        <p:spPr>
          <a:xfrm>
            <a:off x="543693" y="1811079"/>
            <a:ext cx="10802331" cy="4207166"/>
          </a:xfrm>
        </p:spPr>
        <p:txBody>
          <a:bodyPr>
            <a:normAutofit/>
          </a:bodyPr>
          <a:lstStyle/>
          <a:p>
            <a:pPr marL="0" indent="0">
              <a:buNone/>
            </a:pPr>
            <a:endParaRPr lang="en-US" sz="2800" dirty="0"/>
          </a:p>
          <a:p>
            <a:pPr>
              <a:lnSpc>
                <a:spcPct val="200000"/>
              </a:lnSpc>
            </a:pPr>
            <a:r>
              <a:rPr lang="en-US" dirty="0">
                <a:solidFill>
                  <a:srgbClr val="000000"/>
                </a:solidFill>
              </a:rPr>
              <a:t>Run monthly retirement benefit estimates on </a:t>
            </a:r>
            <a:r>
              <a:rPr lang="en-US" dirty="0" err="1">
                <a:solidFill>
                  <a:srgbClr val="000000"/>
                </a:solidFill>
              </a:rPr>
              <a:t>MyTMRS</a:t>
            </a:r>
            <a:r>
              <a:rPr lang="en-US" dirty="0">
                <a:solidFill>
                  <a:srgbClr val="000000"/>
                </a:solidFill>
              </a:rPr>
              <a:t> </a:t>
            </a:r>
          </a:p>
          <a:p>
            <a:pPr>
              <a:lnSpc>
                <a:spcPct val="200000"/>
              </a:lnSpc>
            </a:pPr>
            <a:r>
              <a:rPr lang="en-US" dirty="0">
                <a:latin typeface="Arial" panose="020B0604020202020204" pitchFamily="34" charset="0"/>
              </a:rPr>
              <a:t>Compare projected monthly retirement benefits using </a:t>
            </a:r>
            <a:r>
              <a:rPr lang="en-US" dirty="0"/>
              <a:t>different retirement options and part</a:t>
            </a:r>
            <a:r>
              <a:rPr lang="en-US" dirty="0">
                <a:latin typeface="Arial" panose="020B0604020202020204" pitchFamily="34" charset="0"/>
              </a:rPr>
              <a:t>ial lump sum distributions</a:t>
            </a:r>
          </a:p>
          <a:p>
            <a:pPr marL="0" indent="0">
              <a:buNone/>
            </a:pPr>
            <a:endParaRPr lang="en-US" sz="2800" dirty="0"/>
          </a:p>
          <a:p>
            <a:pPr marL="0" indent="0">
              <a:buNone/>
            </a:pPr>
            <a:endParaRPr lang="en-US" sz="2800" dirty="0"/>
          </a:p>
          <a:p>
            <a:pPr marL="0" indent="0">
              <a:buNone/>
            </a:pPr>
            <a:endParaRPr lang="en-US" dirty="0"/>
          </a:p>
        </p:txBody>
      </p:sp>
      <p:sp>
        <p:nvSpPr>
          <p:cNvPr id="5" name="Slide Number Placeholder 4">
            <a:extLst>
              <a:ext uri="{FF2B5EF4-FFF2-40B4-BE49-F238E27FC236}">
                <a16:creationId xmlns:a16="http://schemas.microsoft.com/office/drawing/2014/main" id="{1ECB2D17-5064-4A8C-80EF-FFDA285E91C9}"/>
              </a:ext>
            </a:extLst>
          </p:cNvPr>
          <p:cNvSpPr>
            <a:spLocks noGrp="1"/>
          </p:cNvSpPr>
          <p:nvPr>
            <p:ph type="sldNum" sz="quarter" idx="12"/>
          </p:nvPr>
        </p:nvSpPr>
        <p:spPr/>
        <p:txBody>
          <a:bodyPr/>
          <a:lstStyle/>
          <a:p>
            <a:fld id="{C13F875B-877F-4160-BD01-CE8AA5FDD665}" type="slidenum">
              <a:rPr lang="en-US" smtClean="0"/>
              <a:pPr/>
              <a:t>17</a:t>
            </a:fld>
            <a:endParaRPr lang="en-US" dirty="0"/>
          </a:p>
        </p:txBody>
      </p:sp>
    </p:spTree>
    <p:extLst>
      <p:ext uri="{BB962C8B-B14F-4D97-AF65-F5344CB8AC3E}">
        <p14:creationId xmlns:p14="http://schemas.microsoft.com/office/powerpoint/2010/main" val="3078470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691AB-DEF9-4AA9-83EB-D81696247BED}"/>
              </a:ext>
            </a:extLst>
          </p:cNvPr>
          <p:cNvSpPr>
            <a:spLocks noGrp="1"/>
          </p:cNvSpPr>
          <p:nvPr>
            <p:ph type="title"/>
          </p:nvPr>
        </p:nvSpPr>
        <p:spPr/>
        <p:txBody>
          <a:bodyPr>
            <a:normAutofit/>
          </a:bodyPr>
          <a:lstStyle/>
          <a:p>
            <a:r>
              <a:rPr lang="en-US" dirty="0"/>
              <a:t>Schedule a Counseling Session Online</a:t>
            </a:r>
          </a:p>
        </p:txBody>
      </p:sp>
      <p:sp>
        <p:nvSpPr>
          <p:cNvPr id="3" name="Content Placeholder 2">
            <a:extLst>
              <a:ext uri="{FF2B5EF4-FFF2-40B4-BE49-F238E27FC236}">
                <a16:creationId xmlns:a16="http://schemas.microsoft.com/office/drawing/2014/main" id="{382E9579-CB35-4D1D-AA57-61E272D4DF3D}"/>
              </a:ext>
            </a:extLst>
          </p:cNvPr>
          <p:cNvSpPr>
            <a:spLocks noGrp="1"/>
          </p:cNvSpPr>
          <p:nvPr>
            <p:ph sz="half" idx="1"/>
          </p:nvPr>
        </p:nvSpPr>
        <p:spPr>
          <a:xfrm>
            <a:off x="543693" y="1811079"/>
            <a:ext cx="10596374" cy="4207166"/>
          </a:xfrm>
        </p:spPr>
        <p:txBody>
          <a:bodyPr>
            <a:normAutofit/>
          </a:bodyPr>
          <a:lstStyle/>
          <a:p>
            <a:pPr marL="0" indent="0">
              <a:buNone/>
            </a:pPr>
            <a:endParaRPr lang="en-US" sz="2800" dirty="0"/>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r>
              <a:rPr lang="en-US" spc="-8" dirty="0"/>
              <a:t>Go to the Home Page at tmrs.com and click on “Schedule a Counseling Session Online”</a:t>
            </a:r>
          </a:p>
          <a:p>
            <a:pPr marL="9051" marR="3811" indent="0">
              <a:lnSpc>
                <a:spcPct val="100000"/>
              </a:lnSpc>
              <a:spcBef>
                <a:spcPts val="75"/>
              </a:spcBef>
              <a:buNone/>
              <a:tabLst>
                <a:tab pos="268123" algn="l"/>
                <a:tab pos="268598" algn="l"/>
                <a:tab pos="961525" algn="l"/>
                <a:tab pos="1994009" algn="l"/>
                <a:tab pos="2433578" algn="l"/>
                <a:tab pos="3837527" algn="l"/>
                <a:tab pos="4210897" algn="l"/>
                <a:tab pos="5920115" algn="l"/>
                <a:tab pos="6427785" algn="l"/>
              </a:tabLst>
            </a:pPr>
            <a:endParaRPr lang="en-US" spc="-8" dirty="0"/>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r>
              <a:rPr lang="en-US" spc="-8" dirty="0"/>
              <a:t>Then schedule a virtual, phone or in-person counseling session with a Member Education Representative</a:t>
            </a:r>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endParaRPr lang="en-US" spc="-8" dirty="0"/>
          </a:p>
          <a:p>
            <a:pPr marL="351942" marR="3811" indent="-342892">
              <a:lnSpc>
                <a:spcPct val="100000"/>
              </a:lnSpc>
              <a:spcBef>
                <a:spcPts val="75"/>
              </a:spcBef>
              <a:tabLst>
                <a:tab pos="268123" algn="l"/>
                <a:tab pos="268598" algn="l"/>
                <a:tab pos="961525" algn="l"/>
                <a:tab pos="1994009" algn="l"/>
                <a:tab pos="2433578" algn="l"/>
                <a:tab pos="3837527" algn="l"/>
                <a:tab pos="4210897" algn="l"/>
                <a:tab pos="5920115" algn="l"/>
                <a:tab pos="6427785" algn="l"/>
              </a:tabLst>
            </a:pPr>
            <a:r>
              <a:rPr lang="en-US" spc="-8" dirty="0"/>
              <a:t>You can review your TMRS account, benefit options, retirement paperwork, and more</a:t>
            </a:r>
          </a:p>
          <a:p>
            <a:pPr marL="0" indent="0">
              <a:buNone/>
            </a:pPr>
            <a:endParaRPr lang="en-US" sz="2800" dirty="0"/>
          </a:p>
          <a:p>
            <a:pPr marL="0" indent="0">
              <a:buNone/>
            </a:pPr>
            <a:endParaRPr lang="en-US" sz="2800" dirty="0"/>
          </a:p>
          <a:p>
            <a:pPr marL="0" indent="0">
              <a:buNone/>
            </a:pPr>
            <a:endParaRPr lang="en-US" dirty="0"/>
          </a:p>
        </p:txBody>
      </p:sp>
      <p:sp>
        <p:nvSpPr>
          <p:cNvPr id="5" name="Slide Number Placeholder 4">
            <a:extLst>
              <a:ext uri="{FF2B5EF4-FFF2-40B4-BE49-F238E27FC236}">
                <a16:creationId xmlns:a16="http://schemas.microsoft.com/office/drawing/2014/main" id="{1ECB2D17-5064-4A8C-80EF-FFDA285E91C9}"/>
              </a:ext>
            </a:extLst>
          </p:cNvPr>
          <p:cNvSpPr>
            <a:spLocks noGrp="1"/>
          </p:cNvSpPr>
          <p:nvPr>
            <p:ph type="sldNum" sz="quarter" idx="12"/>
          </p:nvPr>
        </p:nvSpPr>
        <p:spPr/>
        <p:txBody>
          <a:bodyPr/>
          <a:lstStyle/>
          <a:p>
            <a:fld id="{C13F875B-877F-4160-BD01-CE8AA5FDD665}" type="slidenum">
              <a:rPr lang="en-US" smtClean="0"/>
              <a:pPr/>
              <a:t>18</a:t>
            </a:fld>
            <a:endParaRPr lang="en-US" dirty="0"/>
          </a:p>
        </p:txBody>
      </p:sp>
    </p:spTree>
    <p:extLst>
      <p:ext uri="{BB962C8B-B14F-4D97-AF65-F5344CB8AC3E}">
        <p14:creationId xmlns:p14="http://schemas.microsoft.com/office/powerpoint/2010/main" val="1763678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0F9CF-DEFC-41A5-9E55-6A2E60527641}"/>
              </a:ext>
            </a:extLst>
          </p:cNvPr>
          <p:cNvSpPr>
            <a:spLocks noGrp="1"/>
          </p:cNvSpPr>
          <p:nvPr>
            <p:ph type="title"/>
          </p:nvPr>
        </p:nvSpPr>
        <p:spPr/>
        <p:txBody>
          <a:bodyPr/>
          <a:lstStyle/>
          <a:p>
            <a:r>
              <a:rPr lang="en-US" dirty="0"/>
              <a:t>Have Questions?</a:t>
            </a:r>
          </a:p>
        </p:txBody>
      </p:sp>
      <p:sp>
        <p:nvSpPr>
          <p:cNvPr id="5" name="Slide Number Placeholder 4">
            <a:extLst>
              <a:ext uri="{FF2B5EF4-FFF2-40B4-BE49-F238E27FC236}">
                <a16:creationId xmlns:a16="http://schemas.microsoft.com/office/drawing/2014/main" id="{B437E42F-C29F-496A-9FC8-F289C44B0D86}"/>
              </a:ext>
            </a:extLst>
          </p:cNvPr>
          <p:cNvSpPr>
            <a:spLocks noGrp="1"/>
          </p:cNvSpPr>
          <p:nvPr>
            <p:ph type="sldNum" sz="quarter" idx="12"/>
          </p:nvPr>
        </p:nvSpPr>
        <p:spPr/>
        <p:txBody>
          <a:bodyPr/>
          <a:lstStyle/>
          <a:p>
            <a:fld id="{C13F875B-877F-4160-BD01-CE8AA5FDD665}" type="slidenum">
              <a:rPr lang="en-US" smtClean="0"/>
              <a:pPr/>
              <a:t>19</a:t>
            </a:fld>
            <a:endParaRPr lang="en-US" dirty="0"/>
          </a:p>
        </p:txBody>
      </p:sp>
      <p:sp>
        <p:nvSpPr>
          <p:cNvPr id="12" name="Subtitle 11">
            <a:extLst>
              <a:ext uri="{FF2B5EF4-FFF2-40B4-BE49-F238E27FC236}">
                <a16:creationId xmlns:a16="http://schemas.microsoft.com/office/drawing/2014/main" id="{1099FF9E-4AAF-4346-AFB5-4E4DB1811580}"/>
              </a:ext>
            </a:extLst>
          </p:cNvPr>
          <p:cNvSpPr>
            <a:spLocks noGrp="1"/>
          </p:cNvSpPr>
          <p:nvPr>
            <p:ph type="subTitle" idx="1"/>
          </p:nvPr>
        </p:nvSpPr>
        <p:spPr/>
        <p:txBody>
          <a:bodyPr/>
          <a:lstStyle/>
          <a:p>
            <a:r>
              <a:rPr lang="en-US" dirty="0"/>
              <a:t>Ida Gomez, Regional Representative</a:t>
            </a:r>
          </a:p>
          <a:p>
            <a:r>
              <a:rPr lang="en-US" dirty="0">
                <a:hlinkClick r:id="rId2"/>
              </a:rPr>
              <a:t>igomez@tmrs.com</a:t>
            </a:r>
            <a:endParaRPr lang="en-US" dirty="0"/>
          </a:p>
          <a:p>
            <a:r>
              <a:rPr lang="en-US" dirty="0"/>
              <a:t>O: 512-225-3748</a:t>
            </a:r>
          </a:p>
          <a:p>
            <a:r>
              <a:rPr lang="en-US" dirty="0"/>
              <a:t>M: 512-621-9559</a:t>
            </a:r>
          </a:p>
          <a:p>
            <a:endParaRPr lang="en-US" dirty="0"/>
          </a:p>
          <a:p>
            <a:endParaRPr lang="en-US" dirty="0"/>
          </a:p>
        </p:txBody>
      </p:sp>
    </p:spTree>
    <p:extLst>
      <p:ext uri="{BB962C8B-B14F-4D97-AF65-F5344CB8AC3E}">
        <p14:creationId xmlns:p14="http://schemas.microsoft.com/office/powerpoint/2010/main" val="2519179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p:txBody>
          <a:bodyPr/>
          <a:lstStyle/>
          <a:p>
            <a:r>
              <a:rPr lang="en-US" dirty="0"/>
              <a:t>TMRS Overview</a:t>
            </a:r>
          </a:p>
        </p:txBody>
      </p:sp>
      <p:sp>
        <p:nvSpPr>
          <p:cNvPr id="3" name="Content Placeholder 2">
            <a:extLst>
              <a:ext uri="{FF2B5EF4-FFF2-40B4-BE49-F238E27FC236}">
                <a16:creationId xmlns:a16="http://schemas.microsoft.com/office/drawing/2014/main" id="{DBFD8445-10F2-4913-B358-C7800D77E603}"/>
              </a:ext>
            </a:extLst>
          </p:cNvPr>
          <p:cNvSpPr>
            <a:spLocks noGrp="1"/>
          </p:cNvSpPr>
          <p:nvPr>
            <p:ph sz="half" idx="1"/>
          </p:nvPr>
        </p:nvSpPr>
        <p:spPr>
          <a:xfrm>
            <a:off x="543693" y="1811079"/>
            <a:ext cx="9662489" cy="4351338"/>
          </a:xfrm>
        </p:spPr>
        <p:txBody>
          <a:bodyPr/>
          <a:lstStyle/>
          <a:p>
            <a:r>
              <a:rPr lang="en-US" dirty="0"/>
              <a:t>TMRS is a statewide public retirement plan for participating cities’ employees</a:t>
            </a:r>
          </a:p>
          <a:p>
            <a:pPr>
              <a:lnSpc>
                <a:spcPct val="200000"/>
              </a:lnSpc>
            </a:pPr>
            <a:r>
              <a:rPr lang="en-US" dirty="0"/>
              <a:t>Founded in 1948 </a:t>
            </a:r>
          </a:p>
          <a:p>
            <a:pPr>
              <a:lnSpc>
                <a:spcPct val="200000"/>
              </a:lnSpc>
            </a:pPr>
            <a:r>
              <a:rPr lang="en-US" dirty="0"/>
              <a:t>More than 933 participating cities</a:t>
            </a:r>
          </a:p>
          <a:p>
            <a:pPr>
              <a:lnSpc>
                <a:spcPct val="200000"/>
              </a:lnSpc>
            </a:pPr>
            <a:r>
              <a:rPr lang="en-US" dirty="0"/>
              <a:t>More than 220,000 active and retired Members</a:t>
            </a:r>
          </a:p>
          <a:p>
            <a:pPr marL="457200" lvl="1" indent="0">
              <a:buNone/>
            </a:pPr>
            <a:endParaRPr lang="en-US" dirty="0"/>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2</a:t>
            </a:fld>
            <a:endParaRPr lang="en-US" dirty="0"/>
          </a:p>
        </p:txBody>
      </p:sp>
    </p:spTree>
    <p:extLst>
      <p:ext uri="{BB962C8B-B14F-4D97-AF65-F5344CB8AC3E}">
        <p14:creationId xmlns:p14="http://schemas.microsoft.com/office/powerpoint/2010/main" val="225973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p:txBody>
          <a:bodyPr/>
          <a:lstStyle/>
          <a:p>
            <a:r>
              <a:rPr lang="en-US" dirty="0"/>
              <a:t>TMRS is Your Retirement Plan</a:t>
            </a:r>
          </a:p>
        </p:txBody>
      </p:sp>
      <p:sp>
        <p:nvSpPr>
          <p:cNvPr id="3" name="Content Placeholder 2">
            <a:extLst>
              <a:ext uri="{FF2B5EF4-FFF2-40B4-BE49-F238E27FC236}">
                <a16:creationId xmlns:a16="http://schemas.microsoft.com/office/drawing/2014/main" id="{DBFD8445-10F2-4913-B358-C7800D77E603}"/>
              </a:ext>
            </a:extLst>
          </p:cNvPr>
          <p:cNvSpPr>
            <a:spLocks noGrp="1"/>
          </p:cNvSpPr>
          <p:nvPr>
            <p:ph sz="half" idx="1"/>
          </p:nvPr>
        </p:nvSpPr>
        <p:spPr>
          <a:xfrm>
            <a:off x="543694" y="1584937"/>
            <a:ext cx="11033130" cy="4351338"/>
          </a:xfrm>
        </p:spPr>
        <p:txBody>
          <a:bodyPr>
            <a:normAutofit/>
          </a:bodyPr>
          <a:lstStyle/>
          <a:p>
            <a:pPr marL="457200" lvl="1" indent="0">
              <a:lnSpc>
                <a:spcPct val="100000"/>
              </a:lnSpc>
              <a:buNone/>
            </a:pPr>
            <a:endParaRPr lang="en-US" dirty="0"/>
          </a:p>
          <a:p>
            <a:pPr marL="457200" lvl="1" indent="0">
              <a:lnSpc>
                <a:spcPct val="100000"/>
              </a:lnSpc>
              <a:buNone/>
            </a:pPr>
            <a:endParaRPr lang="en-US" sz="2600" dirty="0"/>
          </a:p>
          <a:p>
            <a:pPr marL="0" indent="0">
              <a:lnSpc>
                <a:spcPct val="100000"/>
              </a:lnSpc>
              <a:buNone/>
            </a:pPr>
            <a:r>
              <a:rPr lang="en-US" dirty="0"/>
              <a:t>You became a TMRS Member when you started working for the city</a:t>
            </a:r>
            <a:endParaRPr lang="en-US" dirty="0">
              <a:ea typeface="Calibri" panose="020F0502020204030204" pitchFamily="34" charset="0"/>
              <a:cs typeface="Times New Roman" panose="02020603050405020304" pitchFamily="18" charset="0"/>
            </a:endParaRPr>
          </a:p>
          <a:p>
            <a:pPr marL="0" indent="0">
              <a:lnSpc>
                <a:spcPct val="100000"/>
              </a:lnSpc>
              <a:buNone/>
            </a:pPr>
            <a:endParaRPr lang="en-US" dirty="0"/>
          </a:p>
          <a:p>
            <a:pPr marL="0" indent="0">
              <a:lnSpc>
                <a:spcPct val="100000"/>
              </a:lnSpc>
              <a:buNone/>
            </a:pPr>
            <a:endParaRPr lang="en-US" dirty="0"/>
          </a:p>
          <a:p>
            <a:pPr marL="0" indent="0">
              <a:lnSpc>
                <a:spcPct val="100000"/>
              </a:lnSpc>
              <a:buNone/>
            </a:pPr>
            <a:endParaRPr lang="en-US" dirty="0"/>
          </a:p>
        </p:txBody>
      </p:sp>
      <p:sp>
        <p:nvSpPr>
          <p:cNvPr id="5" name="Slide Number Placeholder 4">
            <a:extLst>
              <a:ext uri="{FF2B5EF4-FFF2-40B4-BE49-F238E27FC236}">
                <a16:creationId xmlns:a16="http://schemas.microsoft.com/office/drawing/2014/main" id="{D9BF1F5A-599E-43CB-BCF3-71BDDC7F4564}"/>
              </a:ext>
            </a:extLst>
          </p:cNvPr>
          <p:cNvSpPr>
            <a:spLocks noGrp="1"/>
          </p:cNvSpPr>
          <p:nvPr>
            <p:ph type="sldNum" sz="quarter" idx="12"/>
          </p:nvPr>
        </p:nvSpPr>
        <p:spPr/>
        <p:txBody>
          <a:bodyPr/>
          <a:lstStyle/>
          <a:p>
            <a:fld id="{C13F875B-877F-4160-BD01-CE8AA5FDD665}" type="slidenum">
              <a:rPr lang="en-US" smtClean="0"/>
              <a:pPr/>
              <a:t>3</a:t>
            </a:fld>
            <a:endParaRPr lang="en-US" dirty="0"/>
          </a:p>
        </p:txBody>
      </p:sp>
    </p:spTree>
    <p:extLst>
      <p:ext uri="{BB962C8B-B14F-4D97-AF65-F5344CB8AC3E}">
        <p14:creationId xmlns:p14="http://schemas.microsoft.com/office/powerpoint/2010/main" val="3192234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a:xfrm>
            <a:off x="543694" y="679371"/>
            <a:ext cx="11427482" cy="897501"/>
          </a:xfrm>
        </p:spPr>
        <p:txBody>
          <a:bodyPr/>
          <a:lstStyle/>
          <a:p>
            <a:r>
              <a:rPr lang="en-US" dirty="0"/>
              <a:t>How TMRS Works: Contributions</a:t>
            </a:r>
          </a:p>
        </p:txBody>
      </p:sp>
      <p:sp>
        <p:nvSpPr>
          <p:cNvPr id="3" name="Content Placeholder 2">
            <a:extLst>
              <a:ext uri="{FF2B5EF4-FFF2-40B4-BE49-F238E27FC236}">
                <a16:creationId xmlns:a16="http://schemas.microsoft.com/office/drawing/2014/main" id="{DBFD8445-10F2-4913-B358-C7800D77E603}"/>
              </a:ext>
            </a:extLst>
          </p:cNvPr>
          <p:cNvSpPr>
            <a:spLocks noGrp="1"/>
          </p:cNvSpPr>
          <p:nvPr>
            <p:ph sz="half" idx="1"/>
          </p:nvPr>
        </p:nvSpPr>
        <p:spPr>
          <a:xfrm>
            <a:off x="543693" y="1811079"/>
            <a:ext cx="11231540" cy="4367550"/>
          </a:xfrm>
        </p:spPr>
        <p:txBody>
          <a:bodyPr>
            <a:normAutofit/>
          </a:bodyPr>
          <a:lstStyle/>
          <a:p>
            <a:pPr>
              <a:lnSpc>
                <a:spcPct val="200000"/>
              </a:lnSpc>
            </a:pPr>
            <a:r>
              <a:rPr lang="en-US" dirty="0"/>
              <a:t>You contribute 7% of your paycheck to TMRS</a:t>
            </a:r>
          </a:p>
          <a:p>
            <a:pPr>
              <a:lnSpc>
                <a:spcPct val="200000"/>
              </a:lnSpc>
            </a:pPr>
            <a:r>
              <a:rPr lang="en-US" dirty="0"/>
              <a:t>TMRS invests your contributions in its investment Trust Fund</a:t>
            </a:r>
          </a:p>
          <a:p>
            <a:pPr>
              <a:lnSpc>
                <a:spcPct val="200000"/>
              </a:lnSpc>
            </a:pPr>
            <a:r>
              <a:rPr lang="en-US" dirty="0"/>
              <a:t>Your contributions earn 5% interest annually </a:t>
            </a:r>
          </a:p>
          <a:p>
            <a:pPr marL="0" indent="0">
              <a:lnSpc>
                <a:spcPct val="150000"/>
              </a:lnSpc>
              <a:buClr>
                <a:srgbClr val="114E99"/>
              </a:buClr>
              <a:buNone/>
            </a:pPr>
            <a:endParaRPr lang="en-US" dirty="0"/>
          </a:p>
          <a:p>
            <a:pPr marL="461963" lvl="2" indent="0">
              <a:lnSpc>
                <a:spcPct val="100000"/>
              </a:lnSpc>
              <a:buNone/>
            </a:pPr>
            <a:endParaRPr lang="en-US" dirty="0"/>
          </a:p>
          <a:p>
            <a:pPr marL="457200" lvl="1" indent="0">
              <a:buNone/>
            </a:pPr>
            <a:endParaRPr lang="en-US" dirty="0"/>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4</a:t>
            </a:fld>
            <a:endParaRPr lang="en-US" dirty="0"/>
          </a:p>
        </p:txBody>
      </p:sp>
    </p:spTree>
    <p:extLst>
      <p:ext uri="{BB962C8B-B14F-4D97-AF65-F5344CB8AC3E}">
        <p14:creationId xmlns:p14="http://schemas.microsoft.com/office/powerpoint/2010/main" val="210916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p:txBody>
          <a:bodyPr/>
          <a:lstStyle/>
          <a:p>
            <a:r>
              <a:rPr lang="en-US" dirty="0"/>
              <a:t>How TMRS Works: Service Credit</a:t>
            </a:r>
          </a:p>
        </p:txBody>
      </p:sp>
      <p:sp>
        <p:nvSpPr>
          <p:cNvPr id="3" name="Content Placeholder 2">
            <a:extLst>
              <a:ext uri="{FF2B5EF4-FFF2-40B4-BE49-F238E27FC236}">
                <a16:creationId xmlns:a16="http://schemas.microsoft.com/office/drawing/2014/main" id="{DBFD8445-10F2-4913-B358-C7800D77E603}"/>
              </a:ext>
            </a:extLst>
          </p:cNvPr>
          <p:cNvSpPr>
            <a:spLocks noGrp="1"/>
          </p:cNvSpPr>
          <p:nvPr>
            <p:ph sz="half" idx="1"/>
          </p:nvPr>
        </p:nvSpPr>
        <p:spPr/>
        <p:txBody>
          <a:bodyPr>
            <a:normAutofit/>
          </a:bodyPr>
          <a:lstStyle/>
          <a:p>
            <a:pPr>
              <a:lnSpc>
                <a:spcPct val="100000"/>
              </a:lnSpc>
              <a:buClr>
                <a:srgbClr val="114E99"/>
              </a:buClr>
            </a:pPr>
            <a:endParaRPr lang="en-US" dirty="0"/>
          </a:p>
          <a:p>
            <a:pPr>
              <a:lnSpc>
                <a:spcPct val="100000"/>
              </a:lnSpc>
            </a:pPr>
            <a:r>
              <a:rPr lang="en-US" dirty="0"/>
              <a:t>You receive service credit for each month you work for the city</a:t>
            </a:r>
          </a:p>
          <a:p>
            <a:pPr marL="0" indent="0">
              <a:lnSpc>
                <a:spcPct val="100000"/>
              </a:lnSpc>
              <a:buNone/>
            </a:pPr>
            <a:endParaRPr lang="en-US" dirty="0"/>
          </a:p>
          <a:p>
            <a:pPr>
              <a:lnSpc>
                <a:spcPct val="100000"/>
              </a:lnSpc>
            </a:pPr>
            <a:r>
              <a:rPr lang="en-US" dirty="0"/>
              <a:t>You can also receive service credit for prior public service and military service</a:t>
            </a:r>
          </a:p>
          <a:p>
            <a:pPr marL="0" indent="0">
              <a:lnSpc>
                <a:spcPct val="100000"/>
              </a:lnSpc>
              <a:buClr>
                <a:srgbClr val="114E99"/>
              </a:buClr>
              <a:buNone/>
            </a:pPr>
            <a:endParaRPr lang="en-US" dirty="0">
              <a:solidFill>
                <a:srgbClr val="000000"/>
              </a:solidFill>
            </a:endParaRPr>
          </a:p>
          <a:p>
            <a:pPr marL="457200" lvl="1" indent="0">
              <a:buNone/>
            </a:pPr>
            <a:endParaRPr lang="en-US" dirty="0"/>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5</a:t>
            </a:fld>
            <a:endParaRPr lang="en-US" dirty="0"/>
          </a:p>
        </p:txBody>
      </p:sp>
    </p:spTree>
    <p:extLst>
      <p:ext uri="{BB962C8B-B14F-4D97-AF65-F5344CB8AC3E}">
        <p14:creationId xmlns:p14="http://schemas.microsoft.com/office/powerpoint/2010/main" val="2873225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p:txBody>
          <a:bodyPr/>
          <a:lstStyle/>
          <a:p>
            <a:r>
              <a:rPr lang="en-US" dirty="0"/>
              <a:t>How TMRS Works: Vesting</a:t>
            </a:r>
          </a:p>
        </p:txBody>
      </p:sp>
      <p:sp>
        <p:nvSpPr>
          <p:cNvPr id="3" name="Content Placeholder 2">
            <a:extLst>
              <a:ext uri="{FF2B5EF4-FFF2-40B4-BE49-F238E27FC236}">
                <a16:creationId xmlns:a16="http://schemas.microsoft.com/office/drawing/2014/main" id="{DBFD8445-10F2-4913-B358-C7800D77E603}"/>
              </a:ext>
            </a:extLst>
          </p:cNvPr>
          <p:cNvSpPr>
            <a:spLocks noGrp="1"/>
          </p:cNvSpPr>
          <p:nvPr>
            <p:ph sz="half" idx="1"/>
          </p:nvPr>
        </p:nvSpPr>
        <p:spPr/>
        <p:txBody>
          <a:bodyPr>
            <a:normAutofit/>
          </a:bodyPr>
          <a:lstStyle/>
          <a:p>
            <a:pPr>
              <a:lnSpc>
                <a:spcPct val="100000"/>
              </a:lnSpc>
              <a:buClr>
                <a:srgbClr val="114E99"/>
              </a:buClr>
            </a:pPr>
            <a:endParaRPr lang="en-US" dirty="0"/>
          </a:p>
          <a:p>
            <a:pPr marL="0" indent="0">
              <a:lnSpc>
                <a:spcPct val="100000"/>
              </a:lnSpc>
              <a:buClr>
                <a:srgbClr val="114E99"/>
              </a:buClr>
              <a:buNone/>
            </a:pPr>
            <a:endParaRPr lang="en-US" dirty="0">
              <a:solidFill>
                <a:srgbClr val="000000"/>
              </a:solidFill>
            </a:endParaRPr>
          </a:p>
          <a:p>
            <a:pPr marL="457200" lvl="1" indent="0">
              <a:buNone/>
            </a:pPr>
            <a:endParaRPr lang="en-US" dirty="0"/>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6</a:t>
            </a:fld>
            <a:endParaRPr lang="en-US" dirty="0"/>
          </a:p>
        </p:txBody>
      </p:sp>
      <p:sp>
        <p:nvSpPr>
          <p:cNvPr id="7" name="TextBox 6">
            <a:extLst>
              <a:ext uri="{FF2B5EF4-FFF2-40B4-BE49-F238E27FC236}">
                <a16:creationId xmlns:a16="http://schemas.microsoft.com/office/drawing/2014/main" id="{32FC555A-15E3-F97A-EC22-DC2A8DDCEBFB}"/>
              </a:ext>
            </a:extLst>
          </p:cNvPr>
          <p:cNvSpPr txBox="1"/>
          <p:nvPr/>
        </p:nvSpPr>
        <p:spPr>
          <a:xfrm>
            <a:off x="334108" y="2340143"/>
            <a:ext cx="11242715" cy="923330"/>
          </a:xfrm>
          <a:prstGeom prst="rect">
            <a:avLst/>
          </a:prstGeom>
          <a:noFill/>
        </p:spPr>
        <p:txBody>
          <a:bodyPr wrap="square">
            <a:spAutoFit/>
          </a:bodyPr>
          <a:lstStyle/>
          <a:p>
            <a:r>
              <a:rPr lang="en-US" sz="2600" dirty="0">
                <a:latin typeface="Arial" panose="020B0604020202020204" pitchFamily="34" charset="0"/>
                <a:cs typeface="Arial" panose="020B0604020202020204" pitchFamily="34" charset="0"/>
              </a:rPr>
              <a:t>You must have five years of service credit to vest in a TMRS benefit</a:t>
            </a:r>
          </a:p>
          <a:p>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0080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p:txBody>
          <a:bodyPr/>
          <a:lstStyle/>
          <a:p>
            <a:r>
              <a:rPr lang="en-US" dirty="0"/>
              <a:t>How TMRS Works: Retirement Eligibility</a:t>
            </a:r>
          </a:p>
        </p:txBody>
      </p:sp>
      <p:sp>
        <p:nvSpPr>
          <p:cNvPr id="3" name="Content Placeholder 2">
            <a:extLst>
              <a:ext uri="{FF2B5EF4-FFF2-40B4-BE49-F238E27FC236}">
                <a16:creationId xmlns:a16="http://schemas.microsoft.com/office/drawing/2014/main" id="{DBFD8445-10F2-4913-B358-C7800D77E603}"/>
              </a:ext>
            </a:extLst>
          </p:cNvPr>
          <p:cNvSpPr>
            <a:spLocks noGrp="1"/>
          </p:cNvSpPr>
          <p:nvPr>
            <p:ph sz="half" idx="1"/>
          </p:nvPr>
        </p:nvSpPr>
        <p:spPr/>
        <p:txBody>
          <a:bodyPr>
            <a:normAutofit/>
          </a:bodyPr>
          <a:lstStyle/>
          <a:p>
            <a:pPr>
              <a:lnSpc>
                <a:spcPct val="100000"/>
              </a:lnSpc>
              <a:buClr>
                <a:srgbClr val="114E99"/>
              </a:buClr>
            </a:pPr>
            <a:endParaRPr lang="en-US" dirty="0"/>
          </a:p>
          <a:p>
            <a:pPr marL="0" indent="0">
              <a:lnSpc>
                <a:spcPct val="100000"/>
              </a:lnSpc>
              <a:buClr>
                <a:srgbClr val="114E99"/>
              </a:buClr>
              <a:buNone/>
            </a:pPr>
            <a:endParaRPr lang="en-US" dirty="0">
              <a:solidFill>
                <a:srgbClr val="000000"/>
              </a:solidFill>
            </a:endParaRPr>
          </a:p>
          <a:p>
            <a:pPr marL="457200" lvl="1" indent="0">
              <a:buNone/>
            </a:pPr>
            <a:endParaRPr lang="en-US" dirty="0"/>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7</a:t>
            </a:fld>
            <a:endParaRPr lang="en-US" dirty="0"/>
          </a:p>
        </p:txBody>
      </p:sp>
      <p:sp>
        <p:nvSpPr>
          <p:cNvPr id="8" name="TextBox 7">
            <a:extLst>
              <a:ext uri="{FF2B5EF4-FFF2-40B4-BE49-F238E27FC236}">
                <a16:creationId xmlns:a16="http://schemas.microsoft.com/office/drawing/2014/main" id="{8543F446-6550-F92B-848F-561226D6F303}"/>
              </a:ext>
            </a:extLst>
          </p:cNvPr>
          <p:cNvSpPr txBox="1"/>
          <p:nvPr/>
        </p:nvSpPr>
        <p:spPr>
          <a:xfrm>
            <a:off x="615178" y="1811079"/>
            <a:ext cx="8787440" cy="3631763"/>
          </a:xfrm>
          <a:prstGeom prst="rect">
            <a:avLst/>
          </a:prstGeom>
          <a:noFill/>
        </p:spPr>
        <p:txBody>
          <a:bodyPr wrap="square">
            <a:spAutoFit/>
          </a:bodyPr>
          <a:lstStyle/>
          <a:p>
            <a:pPr marL="0" indent="0">
              <a:lnSpc>
                <a:spcPct val="150000"/>
              </a:lnSpc>
              <a:buNone/>
            </a:pPr>
            <a:r>
              <a:rPr lang="en-US" sz="2600" dirty="0">
                <a:latin typeface="Arial" panose="020B0604020202020204" pitchFamily="34" charset="0"/>
                <a:cs typeface="Arial" panose="020B0604020202020204" pitchFamily="34" charset="0"/>
              </a:rPr>
              <a:t>Once you vest, you can receive a lifetime retirement benefit when: </a:t>
            </a:r>
          </a:p>
          <a:p>
            <a:pPr>
              <a:lnSpc>
                <a:spcPct val="100000"/>
              </a:lnSpc>
            </a:pPr>
            <a:endParaRPr lang="en-US" dirty="0"/>
          </a:p>
          <a:p>
            <a:pPr marL="800100" lvl="1"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You reach age 60 with five years of service, </a:t>
            </a:r>
          </a:p>
          <a:p>
            <a:pPr marL="342892" lvl="1">
              <a:lnSpc>
                <a:spcPct val="150000"/>
              </a:lnSpc>
            </a:pPr>
            <a:r>
              <a:rPr lang="en-US" sz="2400" dirty="0">
                <a:latin typeface="Arial" panose="020B0604020202020204" pitchFamily="34" charset="0"/>
                <a:cs typeface="Arial" panose="020B0604020202020204" pitchFamily="34" charset="0"/>
              </a:rPr>
              <a:t>OR</a:t>
            </a:r>
          </a:p>
          <a:p>
            <a:pPr marL="800100" lvl="1" indent="-342900">
              <a:lnSpc>
                <a:spcPct val="150000"/>
              </a:lnSpc>
              <a:buFont typeface="Arial" panose="020B0604020202020204" pitchFamily="34" charset="0"/>
              <a:buChar char="•"/>
            </a:pPr>
            <a:r>
              <a:rPr lang="en-US" sz="2400" dirty="0">
                <a:latin typeface="Arial" panose="020B0604020202020204" pitchFamily="34" charset="0"/>
                <a:cs typeface="Arial" panose="020B0604020202020204" pitchFamily="34" charset="0"/>
              </a:rPr>
              <a:t>You have 20 years of service at any age</a:t>
            </a:r>
          </a:p>
          <a:p>
            <a:pPr>
              <a:lnSpc>
                <a:spcPct val="100000"/>
              </a:lnSpc>
            </a:pPr>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7603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EEF1B6-5494-4689-9125-74FCE78EADCF}"/>
              </a:ext>
            </a:extLst>
          </p:cNvPr>
          <p:cNvSpPr>
            <a:spLocks noGrp="1"/>
          </p:cNvSpPr>
          <p:nvPr>
            <p:ph type="sldNum" sz="quarter" idx="12"/>
          </p:nvPr>
        </p:nvSpPr>
        <p:spPr/>
        <p:txBody>
          <a:bodyPr/>
          <a:lstStyle/>
          <a:p>
            <a:fld id="{C13F875B-877F-4160-BD01-CE8AA5FDD665}" type="slidenum">
              <a:rPr lang="en-US" smtClean="0"/>
              <a:pPr/>
              <a:t>8</a:t>
            </a:fld>
            <a:endParaRPr lang="en-US" dirty="0"/>
          </a:p>
        </p:txBody>
      </p:sp>
      <p:sp>
        <p:nvSpPr>
          <p:cNvPr id="3" name="Title 2">
            <a:extLst>
              <a:ext uri="{FF2B5EF4-FFF2-40B4-BE49-F238E27FC236}">
                <a16:creationId xmlns:a16="http://schemas.microsoft.com/office/drawing/2014/main" id="{85D72566-29C2-4D8A-A8DD-099D5F606F73}"/>
              </a:ext>
            </a:extLst>
          </p:cNvPr>
          <p:cNvSpPr>
            <a:spLocks noGrp="1"/>
          </p:cNvSpPr>
          <p:nvPr>
            <p:ph type="title"/>
          </p:nvPr>
        </p:nvSpPr>
        <p:spPr/>
        <p:txBody>
          <a:bodyPr/>
          <a:lstStyle/>
          <a:p>
            <a:r>
              <a:rPr lang="en-US" dirty="0"/>
              <a:t>Three Retirement Benefit Options</a:t>
            </a:r>
          </a:p>
        </p:txBody>
      </p:sp>
      <p:sp>
        <p:nvSpPr>
          <p:cNvPr id="4" name="Content Placeholder 3">
            <a:extLst>
              <a:ext uri="{FF2B5EF4-FFF2-40B4-BE49-F238E27FC236}">
                <a16:creationId xmlns:a16="http://schemas.microsoft.com/office/drawing/2014/main" id="{C0E6289C-91BE-49CC-93FA-36C770F8C04E}"/>
              </a:ext>
            </a:extLst>
          </p:cNvPr>
          <p:cNvSpPr>
            <a:spLocks noGrp="1"/>
          </p:cNvSpPr>
          <p:nvPr>
            <p:ph sz="half" idx="1"/>
          </p:nvPr>
        </p:nvSpPr>
        <p:spPr>
          <a:xfrm>
            <a:off x="543694" y="1783370"/>
            <a:ext cx="8581833" cy="4395257"/>
          </a:xfrm>
        </p:spPr>
        <p:txBody>
          <a:bodyPr>
            <a:normAutofit fontScale="25000" lnSpcReduction="20000"/>
          </a:bodyPr>
          <a:lstStyle/>
          <a:p>
            <a:pPr>
              <a:lnSpc>
                <a:spcPct val="150000"/>
              </a:lnSpc>
            </a:pPr>
            <a:r>
              <a:rPr lang="en-US" sz="10400" dirty="0"/>
              <a:t>Retiree Life Only</a:t>
            </a:r>
          </a:p>
          <a:p>
            <a:pPr lvl="1">
              <a:lnSpc>
                <a:spcPct val="150000"/>
              </a:lnSpc>
            </a:pPr>
            <a:r>
              <a:rPr lang="en-US" sz="9600" dirty="0"/>
              <a:t>Provides a lifetime benefit to you</a:t>
            </a:r>
          </a:p>
          <a:p>
            <a:pPr>
              <a:lnSpc>
                <a:spcPct val="150000"/>
              </a:lnSpc>
            </a:pPr>
            <a:r>
              <a:rPr lang="en-US" sz="10400" dirty="0"/>
              <a:t>Retiree Life and Survivor</a:t>
            </a:r>
          </a:p>
          <a:p>
            <a:pPr lvl="1">
              <a:lnSpc>
                <a:spcPct val="150000"/>
              </a:lnSpc>
            </a:pPr>
            <a:r>
              <a:rPr lang="en-US" sz="9600" dirty="0"/>
              <a:t>Provides a lifetime benefit to you and then to your beneficiary </a:t>
            </a:r>
          </a:p>
          <a:p>
            <a:pPr>
              <a:lnSpc>
                <a:spcPct val="150000"/>
              </a:lnSpc>
            </a:pPr>
            <a:r>
              <a:rPr lang="en-US" sz="10400" dirty="0"/>
              <a:t>Retiree Life and Guaranteed Term</a:t>
            </a:r>
          </a:p>
          <a:p>
            <a:pPr lvl="1">
              <a:lnSpc>
                <a:spcPct val="150000"/>
              </a:lnSpc>
            </a:pPr>
            <a:r>
              <a:rPr lang="en-US" sz="9600" dirty="0"/>
              <a:t>Provides a lifetime benefit to you and possibly a benefit to your beneficiary</a:t>
            </a:r>
          </a:p>
          <a:p>
            <a:pPr marL="0" indent="0">
              <a:buNone/>
            </a:pPr>
            <a:endParaRPr lang="en-US" dirty="0"/>
          </a:p>
        </p:txBody>
      </p:sp>
    </p:spTree>
    <p:extLst>
      <p:ext uri="{BB962C8B-B14F-4D97-AF65-F5344CB8AC3E}">
        <p14:creationId xmlns:p14="http://schemas.microsoft.com/office/powerpoint/2010/main" val="2750376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A8ED-596B-4A6F-9488-1C8D945F0E59}"/>
              </a:ext>
            </a:extLst>
          </p:cNvPr>
          <p:cNvSpPr>
            <a:spLocks noGrp="1"/>
          </p:cNvSpPr>
          <p:nvPr>
            <p:ph type="title"/>
          </p:nvPr>
        </p:nvSpPr>
        <p:spPr>
          <a:xfrm>
            <a:off x="543693" y="679372"/>
            <a:ext cx="11068869" cy="821860"/>
          </a:xfrm>
        </p:spPr>
        <p:txBody>
          <a:bodyPr/>
          <a:lstStyle/>
          <a:p>
            <a:r>
              <a:rPr lang="en-US" dirty="0"/>
              <a:t>Partial Lump Sum Distribution</a:t>
            </a:r>
          </a:p>
        </p:txBody>
      </p:sp>
      <p:sp>
        <p:nvSpPr>
          <p:cNvPr id="4" name="Slide Number Placeholder 3">
            <a:extLst>
              <a:ext uri="{FF2B5EF4-FFF2-40B4-BE49-F238E27FC236}">
                <a16:creationId xmlns:a16="http://schemas.microsoft.com/office/drawing/2014/main" id="{4AFB30CE-67EC-4A35-BF37-6109A1717F49}"/>
              </a:ext>
            </a:extLst>
          </p:cNvPr>
          <p:cNvSpPr>
            <a:spLocks noGrp="1"/>
          </p:cNvSpPr>
          <p:nvPr>
            <p:ph type="sldNum" sz="quarter" idx="12"/>
          </p:nvPr>
        </p:nvSpPr>
        <p:spPr/>
        <p:txBody>
          <a:bodyPr/>
          <a:lstStyle/>
          <a:p>
            <a:fld id="{C13F875B-877F-4160-BD01-CE8AA5FDD665}" type="slidenum">
              <a:rPr lang="en-US" smtClean="0"/>
              <a:pPr/>
              <a:t>9</a:t>
            </a:fld>
            <a:endParaRPr lang="en-US" dirty="0"/>
          </a:p>
        </p:txBody>
      </p:sp>
      <p:sp>
        <p:nvSpPr>
          <p:cNvPr id="3" name="Content Placeholder 2">
            <a:extLst>
              <a:ext uri="{FF2B5EF4-FFF2-40B4-BE49-F238E27FC236}">
                <a16:creationId xmlns:a16="http://schemas.microsoft.com/office/drawing/2014/main" id="{75F17051-4631-9770-2E4E-753F16D684EC}"/>
              </a:ext>
            </a:extLst>
          </p:cNvPr>
          <p:cNvSpPr txBox="1">
            <a:spLocks/>
          </p:cNvSpPr>
          <p:nvPr/>
        </p:nvSpPr>
        <p:spPr>
          <a:xfrm>
            <a:off x="436824" y="1701456"/>
            <a:ext cx="11033125" cy="43513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Clr>
                <a:srgbClr val="114E99"/>
              </a:buClr>
            </a:pPr>
            <a:endParaRPr lang="en-US" dirty="0"/>
          </a:p>
          <a:p>
            <a:pPr marL="0" indent="0">
              <a:lnSpc>
                <a:spcPct val="100000"/>
              </a:lnSpc>
              <a:buClr>
                <a:srgbClr val="114E99"/>
              </a:buClr>
              <a:buNone/>
            </a:pPr>
            <a:endParaRPr lang="en-US" dirty="0"/>
          </a:p>
          <a:p>
            <a:pPr marL="0" indent="0">
              <a:lnSpc>
                <a:spcPct val="150000"/>
              </a:lnSpc>
              <a:buNone/>
              <a:defRPr/>
            </a:pPr>
            <a:r>
              <a:rPr lang="en-US" dirty="0"/>
              <a:t>In addition, you can choose to receive a Partial Lump Sum Distribution from your retirement account</a:t>
            </a:r>
          </a:p>
          <a:p>
            <a:pPr marL="0" indent="0">
              <a:lnSpc>
                <a:spcPct val="150000"/>
              </a:lnSpc>
              <a:buNone/>
              <a:defRPr/>
            </a:pPr>
            <a:endParaRPr lang="en-US" dirty="0">
              <a:solidFill>
                <a:srgbClr val="000000"/>
              </a:solidFill>
            </a:endParaRPr>
          </a:p>
        </p:txBody>
      </p:sp>
    </p:spTree>
    <p:extLst>
      <p:ext uri="{BB962C8B-B14F-4D97-AF65-F5344CB8AC3E}">
        <p14:creationId xmlns:p14="http://schemas.microsoft.com/office/powerpoint/2010/main" val="15498469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RS Powerpoint Template 2022" id="{139C6A61-9746-4FD3-B760-950D5CCD8E11}" vid="{159B4777-46A4-46D9-B703-4ECA27CE67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TMRS-Powerpoint-Template-2022-1 (3)</Template>
  <TotalTime>5686</TotalTime>
  <Words>1466</Words>
  <Application>Microsoft Office PowerPoint</Application>
  <PresentationFormat>Widescreen</PresentationFormat>
  <Paragraphs>152</Paragraphs>
  <Slides>19</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Welcome to TMRS:  Your Retirement Plan</vt:lpstr>
      <vt:lpstr>TMRS Overview</vt:lpstr>
      <vt:lpstr>TMRS is Your Retirement Plan</vt:lpstr>
      <vt:lpstr>How TMRS Works: Contributions</vt:lpstr>
      <vt:lpstr>How TMRS Works: Service Credit</vt:lpstr>
      <vt:lpstr>How TMRS Works: Vesting</vt:lpstr>
      <vt:lpstr>How TMRS Works: Retirement Eligibility</vt:lpstr>
      <vt:lpstr>Three Retirement Benefit Options</vt:lpstr>
      <vt:lpstr>Partial Lump Sum Distribution</vt:lpstr>
      <vt:lpstr>How Your Benefit Is Calculated</vt:lpstr>
      <vt:lpstr>Your City’s Additional Benefit Options</vt:lpstr>
      <vt:lpstr>PowerPoint Presentation</vt:lpstr>
      <vt:lpstr>Go to tmrs.com</vt:lpstr>
      <vt:lpstr>Sign Up For MyTMRS at tmrs.com</vt:lpstr>
      <vt:lpstr>Designate and Update Your Beneficiary</vt:lpstr>
      <vt:lpstr>Designate and Update Your Beneficiary</vt:lpstr>
      <vt:lpstr>Run Benefit Estimates</vt:lpstr>
      <vt:lpstr>Schedule a Counseling Session Online</vt:lpstr>
      <vt:lpstr>Have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retirement: Your TMRS benefit options</dc:title>
  <dc:creator>Love, Caroline</dc:creator>
  <cp:lastModifiedBy>Gomez, Ida</cp:lastModifiedBy>
  <cp:revision>50</cp:revision>
  <dcterms:created xsi:type="dcterms:W3CDTF">2022-08-30T21:42:31Z</dcterms:created>
  <dcterms:modified xsi:type="dcterms:W3CDTF">2024-01-06T00:34:30Z</dcterms:modified>
</cp:coreProperties>
</file>