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8"/>
  </p:notesMasterIdLst>
  <p:sldIdLst>
    <p:sldId id="278" r:id="rId5"/>
    <p:sldId id="280" r:id="rId6"/>
    <p:sldId id="569" r:id="rId7"/>
    <p:sldId id="570" r:id="rId8"/>
    <p:sldId id="573" r:id="rId9"/>
    <p:sldId id="578" r:id="rId10"/>
    <p:sldId id="571" r:id="rId11"/>
    <p:sldId id="574" r:id="rId12"/>
    <p:sldId id="582" r:id="rId13"/>
    <p:sldId id="577" r:id="rId14"/>
    <p:sldId id="579" r:id="rId15"/>
    <p:sldId id="580" r:id="rId16"/>
    <p:sldId id="576"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1"/>
    <a:srgbClr val="C7CBBC"/>
    <a:srgbClr val="F1F0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CDD85-3AA4-4A52-AF28-137C0B687E2E}" v="1" dt="2025-05-19T21:07:02.285"/>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45" tIns="46573" rIns="93145" bIns="46573" rtlCol="0"/>
          <a:lstStyle>
            <a:lvl1pPr algn="l">
              <a:defRPr sz="13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45" tIns="46573" rIns="93145" bIns="46573" rtlCol="0"/>
          <a:lstStyle>
            <a:lvl1pPr algn="r">
              <a:defRPr sz="1300"/>
            </a:lvl1pPr>
          </a:lstStyle>
          <a:p>
            <a:fld id="{2CF25627-8FB2-457C-A984-04FC897E1D0C}" type="datetimeFigureOut">
              <a:rPr lang="en-US" smtClean="0"/>
              <a:t>5/19/2025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45" tIns="46573" rIns="93145" bIns="4657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45" tIns="46573" rIns="93145" bIns="465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45" tIns="46573" rIns="93145" bIns="46573"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45" tIns="46573" rIns="93145" bIns="46573" rtlCol="0" anchor="b"/>
          <a:lstStyle>
            <a:lvl1pPr algn="r">
              <a:defRPr sz="1300"/>
            </a:lvl1pPr>
          </a:lstStyle>
          <a:p>
            <a:fld id="{F7C5905B-6212-4301-946B-EDC18190CA45}" type="slidenum">
              <a:rPr lang="en-US" smtClean="0"/>
              <a:t>‹#›</a:t>
            </a:fld>
            <a:endParaRPr lang="en-US"/>
          </a:p>
        </p:txBody>
      </p:sp>
    </p:spTree>
    <p:extLst>
      <p:ext uri="{BB962C8B-B14F-4D97-AF65-F5344CB8AC3E}">
        <p14:creationId xmlns:p14="http://schemas.microsoft.com/office/powerpoint/2010/main" val="399771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723" eaLnBrk="0" fontAlgn="base" hangingPunct="0">
              <a:spcBef>
                <a:spcPct val="0"/>
              </a:spcBef>
              <a:spcAft>
                <a:spcPct val="0"/>
              </a:spcAft>
              <a:defRPr/>
            </a:pPr>
            <a:fld id="{4D1BDF0E-C4C9-43E7-A0AD-98E65917DB49}" type="slidenum">
              <a:rPr lang="en-US">
                <a:solidFill>
                  <a:prstClr val="black"/>
                </a:solidFill>
                <a:latin typeface="Calibri" panose="020F0502020204030204" pitchFamily="34" charset="0"/>
              </a:rPr>
              <a:pPr defTabSz="465723" eaLnBrk="0" fontAlgn="base" hangingPunct="0">
                <a:spcBef>
                  <a:spcPct val="0"/>
                </a:spcBef>
                <a:spcAft>
                  <a:spcPct val="0"/>
                </a:spcAft>
                <a:defRPr/>
              </a:pPr>
              <a:t>1</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6830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12E3-6C7C-C44D-4127-293186385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AC9EC-3F07-20CB-F8BE-E5AEB6481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5C363-14BB-5324-0F72-FB0EE45157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0B4E76-83D5-2A02-2EB7-A10AB5CBC524}"/>
              </a:ext>
            </a:extLst>
          </p:cNvPr>
          <p:cNvSpPr>
            <a:spLocks noGrp="1"/>
          </p:cNvSpPr>
          <p:nvPr>
            <p:ph type="sldNum" sz="quarter" idx="5"/>
          </p:nvPr>
        </p:nvSpPr>
        <p:spPr/>
        <p:txBody>
          <a:bodyPr/>
          <a:lstStyle/>
          <a:p>
            <a:fld id="{F7C5905B-6212-4301-946B-EDC18190CA45}" type="slidenum">
              <a:rPr lang="en-US" smtClean="0"/>
              <a:t>10</a:t>
            </a:fld>
            <a:endParaRPr lang="en-US"/>
          </a:p>
        </p:txBody>
      </p:sp>
    </p:spTree>
    <p:extLst>
      <p:ext uri="{BB962C8B-B14F-4D97-AF65-F5344CB8AC3E}">
        <p14:creationId xmlns:p14="http://schemas.microsoft.com/office/powerpoint/2010/main" val="205404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42C1D-7ACF-1332-A7A6-B9308551A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8C3F6-626C-B00A-A0B6-4E59AB1C4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8B1E4-9666-ECEA-AF02-AB1C9D333E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C39D8D-CD44-180B-6CCC-022D42D67B20}"/>
              </a:ext>
            </a:extLst>
          </p:cNvPr>
          <p:cNvSpPr>
            <a:spLocks noGrp="1"/>
          </p:cNvSpPr>
          <p:nvPr>
            <p:ph type="sldNum" sz="quarter" idx="5"/>
          </p:nvPr>
        </p:nvSpPr>
        <p:spPr/>
        <p:txBody>
          <a:bodyPr/>
          <a:lstStyle/>
          <a:p>
            <a:fld id="{F7C5905B-6212-4301-946B-EDC18190CA45}" type="slidenum">
              <a:rPr lang="en-US" smtClean="0"/>
              <a:t>11</a:t>
            </a:fld>
            <a:endParaRPr lang="en-US"/>
          </a:p>
        </p:txBody>
      </p:sp>
    </p:spTree>
    <p:extLst>
      <p:ext uri="{BB962C8B-B14F-4D97-AF65-F5344CB8AC3E}">
        <p14:creationId xmlns:p14="http://schemas.microsoft.com/office/powerpoint/2010/main" val="2589177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D8A2B-DA29-AA1E-6F68-BD39B369E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665E6-A460-E0CC-DADF-912EB8615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0CC6F-276E-1E1C-7C3C-4658072584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D26862-9165-4AEE-668F-B81D2ACB879B}"/>
              </a:ext>
            </a:extLst>
          </p:cNvPr>
          <p:cNvSpPr>
            <a:spLocks noGrp="1"/>
          </p:cNvSpPr>
          <p:nvPr>
            <p:ph type="sldNum" sz="quarter" idx="5"/>
          </p:nvPr>
        </p:nvSpPr>
        <p:spPr/>
        <p:txBody>
          <a:bodyPr/>
          <a:lstStyle/>
          <a:p>
            <a:fld id="{F7C5905B-6212-4301-946B-EDC18190CA45}" type="slidenum">
              <a:rPr lang="en-US" smtClean="0"/>
              <a:t>12</a:t>
            </a:fld>
            <a:endParaRPr lang="en-US"/>
          </a:p>
        </p:txBody>
      </p:sp>
    </p:spTree>
    <p:extLst>
      <p:ext uri="{BB962C8B-B14F-4D97-AF65-F5344CB8AC3E}">
        <p14:creationId xmlns:p14="http://schemas.microsoft.com/office/powerpoint/2010/main" val="419518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38469-6506-B176-61AF-938A9A210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2F964-228F-70F3-4B37-855C7C00F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4B8AF-CD77-2397-261B-FD05CE89BB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74812A-4424-CDE7-5916-E69E3632B8D7}"/>
              </a:ext>
            </a:extLst>
          </p:cNvPr>
          <p:cNvSpPr>
            <a:spLocks noGrp="1"/>
          </p:cNvSpPr>
          <p:nvPr>
            <p:ph type="sldNum" sz="quarter" idx="10"/>
          </p:nvPr>
        </p:nvSpPr>
        <p:spPr/>
        <p:txBody>
          <a:bodyPr/>
          <a:lstStyle/>
          <a:p>
            <a:pPr defTabSz="465723" eaLnBrk="0" fontAlgn="base" hangingPunct="0">
              <a:spcBef>
                <a:spcPct val="0"/>
              </a:spcBef>
              <a:spcAft>
                <a:spcPct val="0"/>
              </a:spcAft>
              <a:defRPr/>
            </a:pPr>
            <a:fld id="{4D1BDF0E-C4C9-43E7-A0AD-98E65917DB49}" type="slidenum">
              <a:rPr lang="en-US">
                <a:solidFill>
                  <a:prstClr val="black"/>
                </a:solidFill>
                <a:latin typeface="Calibri" panose="020F0502020204030204" pitchFamily="34" charset="0"/>
              </a:rPr>
              <a:pPr defTabSz="465723" eaLnBrk="0" fontAlgn="base" hangingPunct="0">
                <a:spcBef>
                  <a:spcPct val="0"/>
                </a:spcBef>
                <a:spcAft>
                  <a:spcPct val="0"/>
                </a:spcAft>
                <a:defRPr/>
              </a:pPr>
              <a:t>13</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649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Ruffino Tract located SW of Bellaire at US 69 and Sam Houston Tollroad near Keegans Bayou</a:t>
            </a:r>
          </a:p>
          <a:p>
            <a:pPr marL="171450" indent="-171450">
              <a:buFont typeface="Arial"/>
              <a:buChar char="•"/>
            </a:pPr>
            <a:r>
              <a:rPr lang="en-US" dirty="0"/>
              <a:t>In June 2022, Bellaire and Houston signed a “Ruffino Regional Detention Project Non-Binding Memorandum of Understanding” </a:t>
            </a:r>
            <a:endParaRPr lang="en-US" dirty="0">
              <a:ea typeface="Calibri"/>
              <a:cs typeface="Calibri"/>
            </a:endParaRPr>
          </a:p>
          <a:p>
            <a:pPr marL="171450" indent="-171450">
              <a:buFont typeface="Arial"/>
              <a:buChar char="•"/>
            </a:pPr>
            <a:r>
              <a:rPr lang="en-US" dirty="0">
                <a:ea typeface="Calibri"/>
                <a:cs typeface="Calibri"/>
              </a:rPr>
              <a:t>Houston submitted the MOU as part of application package to Texas Division of Emergency Management for grant funding available through FEMA COVID hazard </a:t>
            </a:r>
            <a:r>
              <a:rPr lang="en-US">
                <a:ea typeface="Calibri"/>
                <a:cs typeface="Calibri"/>
              </a:rPr>
              <a:t>mitigation</a:t>
            </a:r>
            <a:r>
              <a:rPr lang="en-US" dirty="0">
                <a:ea typeface="Calibri"/>
                <a:cs typeface="Calibri"/>
              </a:rPr>
              <a:t> grant program</a:t>
            </a:r>
          </a:p>
          <a:p>
            <a:pPr marL="171450" indent="-171450">
              <a:buFont typeface="Arial"/>
              <a:buChar char="•"/>
            </a:pPr>
            <a:r>
              <a:rPr lang="en-US" dirty="0">
                <a:ea typeface="Calibri"/>
                <a:cs typeface="Calibri"/>
              </a:rPr>
              <a:t>Houston submitted a Type IX Landfill Mining Registration Application to TCEQ for permission to excavate and relocate landfill material.</a:t>
            </a:r>
          </a:p>
          <a:p>
            <a:pPr marL="171450" indent="-171450">
              <a:buFont typeface="Arial"/>
              <a:buChar char="•"/>
            </a:pPr>
            <a:r>
              <a:rPr lang="en-US">
                <a:ea typeface="Calibri"/>
                <a:cs typeface="Calibri"/>
              </a:rPr>
              <a:t>In December 2022, Houston approved the purchased West U's 73-acre Ruffino tract for $10.56M</a:t>
            </a:r>
          </a:p>
          <a:p>
            <a:pPr marL="171450" indent="-171450">
              <a:buFont typeface="Arial"/>
              <a:buChar char="•"/>
            </a:pPr>
            <a:r>
              <a:rPr lang="en-US" dirty="0">
                <a:ea typeface="Calibri"/>
                <a:cs typeface="Calibri"/>
              </a:rPr>
              <a:t>In November 2023, Bellaire residents voted to removed "parkland" designation on our Ruffino Tract, clearing the way to sale.</a:t>
            </a:r>
            <a:endParaRPr lang="en-US" dirty="0"/>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F7C5905B-6212-4301-946B-EDC18190CA45}" type="slidenum">
              <a:rPr lang="en-US" smtClean="0"/>
              <a:t>2</a:t>
            </a:fld>
            <a:endParaRPr lang="en-US"/>
          </a:p>
        </p:txBody>
      </p:sp>
    </p:spTree>
    <p:extLst>
      <p:ext uri="{BB962C8B-B14F-4D97-AF65-F5344CB8AC3E}">
        <p14:creationId xmlns:p14="http://schemas.microsoft.com/office/powerpoint/2010/main" val="188499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C7266-FDD2-6EA9-4064-3DFAB22A0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67C07-0629-2DF5-4A5A-A9128C0B3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EA8B0-E5E9-87D9-0BE2-6AB62AE1CE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D6365B-6121-FBD9-A482-B1043E7497F0}"/>
              </a:ext>
            </a:extLst>
          </p:cNvPr>
          <p:cNvSpPr>
            <a:spLocks noGrp="1"/>
          </p:cNvSpPr>
          <p:nvPr>
            <p:ph type="sldNum" sz="quarter" idx="5"/>
          </p:nvPr>
        </p:nvSpPr>
        <p:spPr/>
        <p:txBody>
          <a:bodyPr/>
          <a:lstStyle/>
          <a:p>
            <a:fld id="{F7C5905B-6212-4301-946B-EDC18190CA45}" type="slidenum">
              <a:rPr lang="en-US" smtClean="0"/>
              <a:t>3</a:t>
            </a:fld>
            <a:endParaRPr lang="en-US"/>
          </a:p>
        </p:txBody>
      </p:sp>
    </p:spTree>
    <p:extLst>
      <p:ext uri="{BB962C8B-B14F-4D97-AF65-F5344CB8AC3E}">
        <p14:creationId xmlns:p14="http://schemas.microsoft.com/office/powerpoint/2010/main" val="416077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EB6AD-7FBE-7BD8-0D4D-E1144DAFB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137F9-4670-67AF-1F8A-2FBEEDCE6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F87B7-FFF2-DF61-CD73-F2516F2A62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72CC6E-17A5-5F0E-C6E5-DACF35DC9D8F}"/>
              </a:ext>
            </a:extLst>
          </p:cNvPr>
          <p:cNvSpPr>
            <a:spLocks noGrp="1"/>
          </p:cNvSpPr>
          <p:nvPr>
            <p:ph type="sldNum" sz="quarter" idx="5"/>
          </p:nvPr>
        </p:nvSpPr>
        <p:spPr/>
        <p:txBody>
          <a:bodyPr/>
          <a:lstStyle/>
          <a:p>
            <a:fld id="{F7C5905B-6212-4301-946B-EDC18190CA45}" type="slidenum">
              <a:rPr lang="en-US" smtClean="0"/>
              <a:t>4</a:t>
            </a:fld>
            <a:endParaRPr lang="en-US"/>
          </a:p>
        </p:txBody>
      </p:sp>
    </p:spTree>
    <p:extLst>
      <p:ext uri="{BB962C8B-B14F-4D97-AF65-F5344CB8AC3E}">
        <p14:creationId xmlns:p14="http://schemas.microsoft.com/office/powerpoint/2010/main" val="374919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D16DA-BD26-DEFF-6F39-E3D808556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10637-9181-3A9C-C8AC-11CF270F2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12F8D-9F39-20A3-974C-22618FF3A3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Southwest Wastewater Treatment Plant:</a:t>
            </a:r>
            <a:endParaRPr kumimoji="0" 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Constructed in 1960s, significant facelift completed in 1986.</a:t>
            </a:r>
            <a:endParaRPr kumimoji="0" 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One of the larger plants in their WW system.  Rated at 60 MGD, but currently limiting to around 41 MGD.  Challenges with treating up to 60 MGD because relies on pure oxygen above the number they’re limiting.  They are diverting flows elsewhere in the collection system when needed to ensure they don’t exceed the desired limit, which doesn’t require pure oxygen to treat.</a:t>
            </a:r>
            <a:endParaRPr kumimoji="0" 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Flooded 3-4 times and is “not in great shape.”</a:t>
            </a:r>
            <a:endParaRPr kumimoji="0" 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Do not have enough money to divert flows to Almeda Sims WWTP (FEMA negotiations for funding unsuccessful) therefore will be investing in this plant.</a:t>
            </a:r>
            <a:endParaRPr kumimoji="0" 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Two bid packages for a total of $250-305M in rehab and flood mitigation work pending.  Work will touch almost every part of the plant, raise electrical and critical infrastructure above flood elevation, and include installation of a flood wall and gate.  After these improvements, it will be “like a new plant.”</a:t>
            </a:r>
            <a:endParaRPr kumimoji="0" 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Currently working to replace existing bar screens and add 1-2 more, working on isolation gate, and will do a complete cleanout to improve current conditions.  That work must be done before Bellaire can connect and is being performed on an accelerated schedule.  They are committed to allowing us to connect in 2026, but additional time is helpful to them.</a:t>
            </a:r>
            <a:endParaRPr kumimoji="0" 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They have no issue with Bellaire connecting to the plant and said our flows are negligible.  As long as we don’t have excessive I&amp;I, don’t send industrial discharge, or cause major FOG issues, they’ll be no issues.  </a:t>
            </a:r>
            <a:endParaRPr kumimoji="0" 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Don’t see decommissioning plant and diverting flows any time soon.  If they did, Bellaire’s flows would go with (would already be committed).</a:t>
            </a:r>
            <a:endParaRPr kumimoji="0" 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Under consent decree, must pay stipulated penalties for any effluent violations.  Because of that, no enforcement actions pending from TCEQ.</a:t>
            </a:r>
            <a:endParaRPr kumimoji="0" 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B67973EF-0259-FFD6-CB8C-15CD2C9E4B8B}"/>
              </a:ext>
            </a:extLst>
          </p:cNvPr>
          <p:cNvSpPr>
            <a:spLocks noGrp="1"/>
          </p:cNvSpPr>
          <p:nvPr>
            <p:ph type="sldNum" sz="quarter" idx="5"/>
          </p:nvPr>
        </p:nvSpPr>
        <p:spPr/>
        <p:txBody>
          <a:bodyPr/>
          <a:lstStyle/>
          <a:p>
            <a:fld id="{F7C5905B-6212-4301-946B-EDC18190CA45}" type="slidenum">
              <a:rPr lang="en-US" smtClean="0"/>
              <a:t>5</a:t>
            </a:fld>
            <a:endParaRPr lang="en-US"/>
          </a:p>
        </p:txBody>
      </p:sp>
    </p:spTree>
    <p:extLst>
      <p:ext uri="{BB962C8B-B14F-4D97-AF65-F5344CB8AC3E}">
        <p14:creationId xmlns:p14="http://schemas.microsoft.com/office/powerpoint/2010/main" val="32093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F7C5905B-6212-4301-946B-EDC18190CA45}" type="slidenum">
              <a:rPr lang="en-US" smtClean="0"/>
              <a:t>6</a:t>
            </a:fld>
            <a:endParaRPr lang="en-US"/>
          </a:p>
        </p:txBody>
      </p:sp>
    </p:spTree>
    <p:extLst>
      <p:ext uri="{BB962C8B-B14F-4D97-AF65-F5344CB8AC3E}">
        <p14:creationId xmlns:p14="http://schemas.microsoft.com/office/powerpoint/2010/main" val="2898694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E30E-0229-AF3E-BDAD-E8D4390DF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ECA4B-E27F-1D6C-109A-D9FBEEF02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AA40F-9330-8F0B-F88D-4C73E0203C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8D5FD3-0250-03F0-8690-1EDFA7A83ABC}"/>
              </a:ext>
            </a:extLst>
          </p:cNvPr>
          <p:cNvSpPr>
            <a:spLocks noGrp="1"/>
          </p:cNvSpPr>
          <p:nvPr>
            <p:ph type="sldNum" sz="quarter" idx="5"/>
          </p:nvPr>
        </p:nvSpPr>
        <p:spPr/>
        <p:txBody>
          <a:bodyPr/>
          <a:lstStyle/>
          <a:p>
            <a:fld id="{F7C5905B-6212-4301-946B-EDC18190CA45}" type="slidenum">
              <a:rPr lang="en-US" smtClean="0"/>
              <a:t>7</a:t>
            </a:fld>
            <a:endParaRPr lang="en-US"/>
          </a:p>
        </p:txBody>
      </p:sp>
    </p:spTree>
    <p:extLst>
      <p:ext uri="{BB962C8B-B14F-4D97-AF65-F5344CB8AC3E}">
        <p14:creationId xmlns:p14="http://schemas.microsoft.com/office/powerpoint/2010/main" val="6817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AFF5D-4297-534A-098C-601012E761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E682C-9679-3E9F-A549-940916208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774FA-E347-79FF-D172-68323C4ED8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078BAA-9170-FE39-BB28-E62DEC24F724}"/>
              </a:ext>
            </a:extLst>
          </p:cNvPr>
          <p:cNvSpPr>
            <a:spLocks noGrp="1"/>
          </p:cNvSpPr>
          <p:nvPr>
            <p:ph type="sldNum" sz="quarter" idx="5"/>
          </p:nvPr>
        </p:nvSpPr>
        <p:spPr/>
        <p:txBody>
          <a:bodyPr/>
          <a:lstStyle/>
          <a:p>
            <a:fld id="{F7C5905B-6212-4301-946B-EDC18190CA45}" type="slidenum">
              <a:rPr lang="en-US" smtClean="0"/>
              <a:t>8</a:t>
            </a:fld>
            <a:endParaRPr lang="en-US"/>
          </a:p>
        </p:txBody>
      </p:sp>
    </p:spTree>
    <p:extLst>
      <p:ext uri="{BB962C8B-B14F-4D97-AF65-F5344CB8AC3E}">
        <p14:creationId xmlns:p14="http://schemas.microsoft.com/office/powerpoint/2010/main" val="243246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7B1F2-3727-B907-551C-54EA056D6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2EBEC-B685-199B-E7BC-0B5F0265A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AF978B-3AC4-AA31-AB4B-B41882203500}"/>
              </a:ext>
            </a:extLst>
          </p:cNvPr>
          <p:cNvSpPr>
            <a:spLocks noGrp="1"/>
          </p:cNvSpPr>
          <p:nvPr>
            <p:ph type="body" idx="1"/>
          </p:nvPr>
        </p:nvSpPr>
        <p:spPr/>
        <p:txBody>
          <a:bodyPr/>
          <a:lstStyle/>
          <a:p>
            <a:r>
              <a:rPr lang="en-US"/>
              <a:t>Cypress Ditch runs along the north side of Beechnut.  The project will expand the channel capacity and channel crossings (depicted in orange) from S. Rice to its outfall into Brays Bayou (depicted in blue).  The stormwater detention south of Beechnut and West of Newcastle (depicted in green) is the Beechnut Tracts, which total 13.15 acres.  The stormwater detention north of Beechnut and east of Newcastle (also depicted in green) is the WWTP site and PW Laydown yard. That area is approximately 6.6 acres.</a:t>
            </a:r>
          </a:p>
          <a:p>
            <a:endParaRPr lang="en-US"/>
          </a:p>
          <a:p>
            <a:endParaRPr lang="en-US"/>
          </a:p>
        </p:txBody>
      </p:sp>
      <p:sp>
        <p:nvSpPr>
          <p:cNvPr id="4" name="Slide Number Placeholder 3">
            <a:extLst>
              <a:ext uri="{FF2B5EF4-FFF2-40B4-BE49-F238E27FC236}">
                <a16:creationId xmlns:a16="http://schemas.microsoft.com/office/drawing/2014/main" id="{F13A57D7-4B3C-9FDD-CC05-B766470E5579}"/>
              </a:ext>
            </a:extLst>
          </p:cNvPr>
          <p:cNvSpPr>
            <a:spLocks noGrp="1"/>
          </p:cNvSpPr>
          <p:nvPr>
            <p:ph type="sldNum" sz="quarter" idx="5"/>
          </p:nvPr>
        </p:nvSpPr>
        <p:spPr/>
        <p:txBody>
          <a:bodyPr/>
          <a:lstStyle/>
          <a:p>
            <a:fld id="{F7C5905B-6212-4301-946B-EDC18190CA45}" type="slidenum">
              <a:rPr lang="en-US" smtClean="0"/>
              <a:t>9</a:t>
            </a:fld>
            <a:endParaRPr lang="en-US"/>
          </a:p>
        </p:txBody>
      </p:sp>
    </p:spTree>
    <p:extLst>
      <p:ext uri="{BB962C8B-B14F-4D97-AF65-F5344CB8AC3E}">
        <p14:creationId xmlns:p14="http://schemas.microsoft.com/office/powerpoint/2010/main" val="257119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5B3B3A-8E4E-420F-AC20-2B4E00CE6779}"/>
              </a:ext>
            </a:extLst>
          </p:cNvPr>
          <p:cNvSpPr/>
          <p:nvPr/>
        </p:nvSpPr>
        <p:spPr>
          <a:xfrm>
            <a:off x="3175" y="6400800"/>
            <a:ext cx="12188825" cy="457200"/>
          </a:xfrm>
          <a:prstGeom prst="rect">
            <a:avLst/>
          </a:prstGeom>
          <a:solidFill>
            <a:srgbClr val="00634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B7AB224-AD34-4F72-AB70-2638F4C9730D}"/>
              </a:ext>
            </a:extLst>
          </p:cNvPr>
          <p:cNvSpPr/>
          <p:nvPr/>
        </p:nvSpPr>
        <p:spPr>
          <a:xfrm>
            <a:off x="0" y="6334125"/>
            <a:ext cx="12188825" cy="63500"/>
          </a:xfrm>
          <a:prstGeom prst="rect">
            <a:avLst/>
          </a:prstGeom>
          <a:solidFill>
            <a:srgbClr val="F1F0D8"/>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AF6DB46-AF58-45B9-9679-E75D58BFDC1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rgbClr val="006341"/>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3">
            <a:extLst>
              <a:ext uri="{FF2B5EF4-FFF2-40B4-BE49-F238E27FC236}">
                <a16:creationId xmlns:a16="http://schemas.microsoft.com/office/drawing/2014/main" id="{C015690B-F473-4A36-9654-CFED90C03F96}"/>
              </a:ext>
            </a:extLst>
          </p:cNvPr>
          <p:cNvSpPr>
            <a:spLocks noGrp="1"/>
          </p:cNvSpPr>
          <p:nvPr>
            <p:ph type="dt" sz="half" idx="10"/>
          </p:nvPr>
        </p:nvSpPr>
        <p:spPr/>
        <p:txBody>
          <a:bodyPr/>
          <a:lstStyle>
            <a:lvl1pPr>
              <a:defRPr/>
            </a:lvl1pPr>
          </a:lstStyle>
          <a:p>
            <a:pPr>
              <a:defRPr/>
            </a:pPr>
            <a:fld id="{08F6A5A8-BD4D-4374-AC96-2F9EBE2E7440}" type="datetime1">
              <a:rPr lang="en-US" smtClean="0"/>
              <a:t>5/19/2025</a:t>
            </a:fld>
            <a:endParaRPr lang="en-US"/>
          </a:p>
        </p:txBody>
      </p:sp>
      <p:sp>
        <p:nvSpPr>
          <p:cNvPr id="8" name="Footer Placeholder 4">
            <a:extLst>
              <a:ext uri="{FF2B5EF4-FFF2-40B4-BE49-F238E27FC236}">
                <a16:creationId xmlns:a16="http://schemas.microsoft.com/office/drawing/2014/main" id="{370868C9-F0DF-4D7E-8F7B-C2883C2CE5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FED757-9020-4C4C-A471-AC2EE3FA9ADD}"/>
              </a:ext>
            </a:extLst>
          </p:cNvPr>
          <p:cNvSpPr>
            <a:spLocks noGrp="1"/>
          </p:cNvSpPr>
          <p:nvPr>
            <p:ph type="sldNum" sz="quarter" idx="12"/>
          </p:nvPr>
        </p:nvSpPr>
        <p:spPr/>
        <p:txBody>
          <a:bodyPr/>
          <a:lstStyle>
            <a:lvl1pPr>
              <a:defRPr/>
            </a:lvl1pPr>
          </a:lstStyle>
          <a:p>
            <a:pPr>
              <a:defRPr/>
            </a:pPr>
            <a:fld id="{79419C0C-B9BD-46FC-8662-DE909CE2D2FD}" type="slidenum">
              <a:rPr lang="en-US"/>
              <a:pPr>
                <a:defRPr/>
              </a:pPr>
              <a:t>‹#›</a:t>
            </a:fld>
            <a:endParaRPr lang="en-US"/>
          </a:p>
        </p:txBody>
      </p:sp>
    </p:spTree>
    <p:extLst>
      <p:ext uri="{BB962C8B-B14F-4D97-AF65-F5344CB8AC3E}">
        <p14:creationId xmlns:p14="http://schemas.microsoft.com/office/powerpoint/2010/main" val="38148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DCE1B-4BB6-4EF6-AAC9-11F9B3F670B5}"/>
              </a:ext>
            </a:extLst>
          </p:cNvPr>
          <p:cNvSpPr>
            <a:spLocks noGrp="1"/>
          </p:cNvSpPr>
          <p:nvPr>
            <p:ph type="dt" sz="half" idx="10"/>
          </p:nvPr>
        </p:nvSpPr>
        <p:spPr/>
        <p:txBody>
          <a:bodyPr/>
          <a:lstStyle>
            <a:lvl1pPr>
              <a:defRPr/>
            </a:lvl1pPr>
          </a:lstStyle>
          <a:p>
            <a:pPr>
              <a:defRPr/>
            </a:pPr>
            <a:fld id="{4A891599-4344-4070-9BE3-53AEE6A9E4B1}" type="datetime1">
              <a:rPr lang="en-US" smtClean="0"/>
              <a:t>5/19/2025</a:t>
            </a:fld>
            <a:endParaRPr lang="en-US"/>
          </a:p>
        </p:txBody>
      </p:sp>
      <p:sp>
        <p:nvSpPr>
          <p:cNvPr id="5" name="Footer Placeholder 4">
            <a:extLst>
              <a:ext uri="{FF2B5EF4-FFF2-40B4-BE49-F238E27FC236}">
                <a16:creationId xmlns:a16="http://schemas.microsoft.com/office/drawing/2014/main" id="{4C1D15B8-F5AC-4F40-9C8A-50AA5C9FAD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EC9F2D-56F3-4EC7-AE0C-1B2EC87F0B66}"/>
              </a:ext>
            </a:extLst>
          </p:cNvPr>
          <p:cNvSpPr>
            <a:spLocks noGrp="1"/>
          </p:cNvSpPr>
          <p:nvPr>
            <p:ph type="sldNum" sz="quarter" idx="12"/>
          </p:nvPr>
        </p:nvSpPr>
        <p:spPr/>
        <p:txBody>
          <a:bodyPr/>
          <a:lstStyle>
            <a:lvl1pPr>
              <a:defRPr/>
            </a:lvl1pPr>
          </a:lstStyle>
          <a:p>
            <a:pPr>
              <a:defRPr/>
            </a:pPr>
            <a:fld id="{E54ACEAB-DABA-4EC9-B3B4-F58F03AD19C7}" type="slidenum">
              <a:rPr lang="en-US"/>
              <a:pPr>
                <a:defRPr/>
              </a:pPr>
              <a:t>‹#›</a:t>
            </a:fld>
            <a:endParaRPr lang="en-US"/>
          </a:p>
        </p:txBody>
      </p:sp>
    </p:spTree>
    <p:extLst>
      <p:ext uri="{BB962C8B-B14F-4D97-AF65-F5344CB8AC3E}">
        <p14:creationId xmlns:p14="http://schemas.microsoft.com/office/powerpoint/2010/main" val="362791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9B9393-998E-4DEE-AD82-8AE75A16E637}"/>
              </a:ext>
            </a:extLst>
          </p:cNvPr>
          <p:cNvSpPr/>
          <p:nvPr/>
        </p:nvSpPr>
        <p:spPr>
          <a:xfrm>
            <a:off x="3175" y="6400800"/>
            <a:ext cx="12188825" cy="457200"/>
          </a:xfrm>
          <a:prstGeom prst="rect">
            <a:avLst/>
          </a:prstGeom>
          <a:solidFill>
            <a:srgbClr val="00634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FE87FE5-D21B-4DAA-AA15-15759BEF86EF}"/>
              </a:ext>
            </a:extLst>
          </p:cNvPr>
          <p:cNvSpPr/>
          <p:nvPr/>
        </p:nvSpPr>
        <p:spPr>
          <a:xfrm>
            <a:off x="0" y="6334125"/>
            <a:ext cx="12188825" cy="63500"/>
          </a:xfrm>
          <a:prstGeom prst="rect">
            <a:avLst/>
          </a:prstGeom>
          <a:solidFill>
            <a:srgbClr val="F1F0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46B7A9E7-17C1-4C8A-89E8-82B809FB12FE}"/>
              </a:ext>
            </a:extLst>
          </p:cNvPr>
          <p:cNvSpPr>
            <a:spLocks noGrp="1"/>
          </p:cNvSpPr>
          <p:nvPr>
            <p:ph type="dt" sz="half" idx="10"/>
          </p:nvPr>
        </p:nvSpPr>
        <p:spPr/>
        <p:txBody>
          <a:bodyPr/>
          <a:lstStyle>
            <a:lvl1pPr>
              <a:defRPr/>
            </a:lvl1pPr>
          </a:lstStyle>
          <a:p>
            <a:pPr>
              <a:defRPr/>
            </a:pPr>
            <a:fld id="{190F2651-B4A6-471A-83B4-FFF91E280E7A}" type="datetime1">
              <a:rPr lang="en-US" smtClean="0"/>
              <a:t>5/19/2025</a:t>
            </a:fld>
            <a:endParaRPr lang="en-US"/>
          </a:p>
        </p:txBody>
      </p:sp>
      <p:sp>
        <p:nvSpPr>
          <p:cNvPr id="7" name="Footer Placeholder 4">
            <a:extLst>
              <a:ext uri="{FF2B5EF4-FFF2-40B4-BE49-F238E27FC236}">
                <a16:creationId xmlns:a16="http://schemas.microsoft.com/office/drawing/2014/main" id="{42BC98F9-5FF8-4841-9863-1407213E50B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162BDC6-A535-4FF6-ADDE-B00A4C9780A8}"/>
              </a:ext>
            </a:extLst>
          </p:cNvPr>
          <p:cNvSpPr>
            <a:spLocks noGrp="1"/>
          </p:cNvSpPr>
          <p:nvPr>
            <p:ph type="sldNum" sz="quarter" idx="12"/>
          </p:nvPr>
        </p:nvSpPr>
        <p:spPr/>
        <p:txBody>
          <a:bodyPr/>
          <a:lstStyle>
            <a:lvl1pPr>
              <a:defRPr/>
            </a:lvl1pPr>
          </a:lstStyle>
          <a:p>
            <a:pPr>
              <a:defRPr/>
            </a:pPr>
            <a:fld id="{8111ACA7-76FD-4FFC-899F-E5ED4E2C34F8}" type="slidenum">
              <a:rPr lang="en-US"/>
              <a:pPr>
                <a:defRPr/>
              </a:pPr>
              <a:t>‹#›</a:t>
            </a:fld>
            <a:endParaRPr lang="en-US"/>
          </a:p>
        </p:txBody>
      </p:sp>
    </p:spTree>
    <p:extLst>
      <p:ext uri="{BB962C8B-B14F-4D97-AF65-F5344CB8AC3E}">
        <p14:creationId xmlns:p14="http://schemas.microsoft.com/office/powerpoint/2010/main" val="403294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72A99-CD22-49DB-B01B-9995C2BA9274}"/>
              </a:ext>
            </a:extLst>
          </p:cNvPr>
          <p:cNvSpPr>
            <a:spLocks noGrp="1"/>
          </p:cNvSpPr>
          <p:nvPr>
            <p:ph type="dt" sz="half" idx="10"/>
          </p:nvPr>
        </p:nvSpPr>
        <p:spPr/>
        <p:txBody>
          <a:bodyPr/>
          <a:lstStyle>
            <a:lvl1pPr>
              <a:defRPr/>
            </a:lvl1pPr>
          </a:lstStyle>
          <a:p>
            <a:pPr>
              <a:defRPr/>
            </a:pPr>
            <a:fld id="{2F1282B6-DE8A-4424-8CED-999CB955AB1C}" type="datetime1">
              <a:rPr lang="en-US" smtClean="0"/>
              <a:t>5/19/2025</a:t>
            </a:fld>
            <a:endParaRPr lang="en-US"/>
          </a:p>
        </p:txBody>
      </p:sp>
      <p:sp>
        <p:nvSpPr>
          <p:cNvPr id="5" name="Footer Placeholder 4">
            <a:extLst>
              <a:ext uri="{FF2B5EF4-FFF2-40B4-BE49-F238E27FC236}">
                <a16:creationId xmlns:a16="http://schemas.microsoft.com/office/drawing/2014/main" id="{324673C8-005E-4C27-A163-03B17EFB1A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AC3E88-F32F-4400-8964-00100AD5EDA7}"/>
              </a:ext>
            </a:extLst>
          </p:cNvPr>
          <p:cNvSpPr>
            <a:spLocks noGrp="1"/>
          </p:cNvSpPr>
          <p:nvPr>
            <p:ph type="sldNum" sz="quarter" idx="12"/>
          </p:nvPr>
        </p:nvSpPr>
        <p:spPr/>
        <p:txBody>
          <a:bodyPr/>
          <a:lstStyle>
            <a:lvl1pPr>
              <a:defRPr/>
            </a:lvl1pPr>
          </a:lstStyle>
          <a:p>
            <a:pPr>
              <a:defRPr/>
            </a:pPr>
            <a:fld id="{B708DEFD-B7A2-45EA-AE20-B615F24B87E6}" type="slidenum">
              <a:rPr lang="en-US"/>
              <a:pPr>
                <a:defRPr/>
              </a:pPr>
              <a:t>‹#›</a:t>
            </a:fld>
            <a:endParaRPr lang="en-US"/>
          </a:p>
        </p:txBody>
      </p:sp>
    </p:spTree>
    <p:extLst>
      <p:ext uri="{BB962C8B-B14F-4D97-AF65-F5344CB8AC3E}">
        <p14:creationId xmlns:p14="http://schemas.microsoft.com/office/powerpoint/2010/main" val="412707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0BB155-DA47-47EE-9B0E-81DE69A55CDC}"/>
              </a:ext>
            </a:extLst>
          </p:cNvPr>
          <p:cNvSpPr/>
          <p:nvPr/>
        </p:nvSpPr>
        <p:spPr>
          <a:xfrm>
            <a:off x="3175" y="6400800"/>
            <a:ext cx="12188825" cy="457200"/>
          </a:xfrm>
          <a:prstGeom prst="rect">
            <a:avLst/>
          </a:prstGeom>
          <a:solidFill>
            <a:srgbClr val="00634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A4FA2F5-5375-426B-B4DB-625127B1D231}"/>
              </a:ext>
            </a:extLst>
          </p:cNvPr>
          <p:cNvSpPr/>
          <p:nvPr/>
        </p:nvSpPr>
        <p:spPr>
          <a:xfrm>
            <a:off x="0" y="6334125"/>
            <a:ext cx="12188825" cy="63500"/>
          </a:xfrm>
          <a:prstGeom prst="rect">
            <a:avLst/>
          </a:prstGeom>
          <a:solidFill>
            <a:srgbClr val="F1F0D8"/>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4515110-D397-43D1-A652-B4DD835148CC}"/>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rgbClr val="006341"/>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A6478B34-811C-4AF9-BE12-CC776DBAC761}"/>
              </a:ext>
            </a:extLst>
          </p:cNvPr>
          <p:cNvSpPr>
            <a:spLocks noGrp="1"/>
          </p:cNvSpPr>
          <p:nvPr>
            <p:ph type="dt" sz="half" idx="10"/>
          </p:nvPr>
        </p:nvSpPr>
        <p:spPr/>
        <p:txBody>
          <a:bodyPr/>
          <a:lstStyle>
            <a:lvl1pPr>
              <a:defRPr/>
            </a:lvl1pPr>
          </a:lstStyle>
          <a:p>
            <a:pPr>
              <a:defRPr/>
            </a:pPr>
            <a:fld id="{2D78467C-8F9A-47E4-811D-1DA7188954E3}" type="datetime1">
              <a:rPr lang="en-US" smtClean="0"/>
              <a:t>5/19/2025</a:t>
            </a:fld>
            <a:endParaRPr lang="en-US"/>
          </a:p>
        </p:txBody>
      </p:sp>
      <p:sp>
        <p:nvSpPr>
          <p:cNvPr id="8" name="Footer Placeholder 4">
            <a:extLst>
              <a:ext uri="{FF2B5EF4-FFF2-40B4-BE49-F238E27FC236}">
                <a16:creationId xmlns:a16="http://schemas.microsoft.com/office/drawing/2014/main" id="{53325CC0-94D1-4BC8-B4AF-884D35E1775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B7152D7-5817-48FB-9024-966F29BC1B55}"/>
              </a:ext>
            </a:extLst>
          </p:cNvPr>
          <p:cNvSpPr>
            <a:spLocks noGrp="1"/>
          </p:cNvSpPr>
          <p:nvPr>
            <p:ph type="sldNum" sz="quarter" idx="12"/>
          </p:nvPr>
        </p:nvSpPr>
        <p:spPr/>
        <p:txBody>
          <a:bodyPr/>
          <a:lstStyle>
            <a:lvl1pPr>
              <a:defRPr/>
            </a:lvl1pPr>
          </a:lstStyle>
          <a:p>
            <a:pPr>
              <a:defRPr/>
            </a:pPr>
            <a:fld id="{2B83456A-9085-44FE-B173-BDFCB96F9419}" type="slidenum">
              <a:rPr lang="en-US"/>
              <a:pPr>
                <a:defRPr/>
              </a:pPr>
              <a:t>‹#›</a:t>
            </a:fld>
            <a:endParaRPr lang="en-US"/>
          </a:p>
        </p:txBody>
      </p:sp>
    </p:spTree>
    <p:extLst>
      <p:ext uri="{BB962C8B-B14F-4D97-AF65-F5344CB8AC3E}">
        <p14:creationId xmlns:p14="http://schemas.microsoft.com/office/powerpoint/2010/main" val="216499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3E4857F-CE74-43C4-802D-6F0061833749}"/>
              </a:ext>
            </a:extLst>
          </p:cNvPr>
          <p:cNvSpPr>
            <a:spLocks noGrp="1"/>
          </p:cNvSpPr>
          <p:nvPr>
            <p:ph type="dt" sz="half" idx="10"/>
          </p:nvPr>
        </p:nvSpPr>
        <p:spPr/>
        <p:txBody>
          <a:bodyPr/>
          <a:lstStyle>
            <a:lvl1pPr>
              <a:defRPr/>
            </a:lvl1pPr>
          </a:lstStyle>
          <a:p>
            <a:pPr>
              <a:defRPr/>
            </a:pPr>
            <a:fld id="{C7E00600-C3C1-4957-8627-847DEE4666EA}" type="datetime1">
              <a:rPr lang="en-US" smtClean="0"/>
              <a:t>5/19/2025</a:t>
            </a:fld>
            <a:endParaRPr lang="en-US"/>
          </a:p>
        </p:txBody>
      </p:sp>
      <p:sp>
        <p:nvSpPr>
          <p:cNvPr id="6" name="Footer Placeholder 4">
            <a:extLst>
              <a:ext uri="{FF2B5EF4-FFF2-40B4-BE49-F238E27FC236}">
                <a16:creationId xmlns:a16="http://schemas.microsoft.com/office/drawing/2014/main" id="{1D76DB32-35F9-46F0-9B06-51688207B1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F38310-0902-4BC0-8AA3-F6290091C067}"/>
              </a:ext>
            </a:extLst>
          </p:cNvPr>
          <p:cNvSpPr>
            <a:spLocks noGrp="1"/>
          </p:cNvSpPr>
          <p:nvPr>
            <p:ph type="sldNum" sz="quarter" idx="12"/>
          </p:nvPr>
        </p:nvSpPr>
        <p:spPr/>
        <p:txBody>
          <a:bodyPr/>
          <a:lstStyle>
            <a:lvl1pPr>
              <a:defRPr/>
            </a:lvl1pPr>
          </a:lstStyle>
          <a:p>
            <a:pPr>
              <a:defRPr/>
            </a:pPr>
            <a:fld id="{5C3D31FB-7AE8-4CB8-9BD5-B5FF81042090}" type="slidenum">
              <a:rPr lang="en-US"/>
              <a:pPr>
                <a:defRPr/>
              </a:pPr>
              <a:t>‹#›</a:t>
            </a:fld>
            <a:endParaRPr lang="en-US"/>
          </a:p>
        </p:txBody>
      </p:sp>
    </p:spTree>
    <p:extLst>
      <p:ext uri="{BB962C8B-B14F-4D97-AF65-F5344CB8AC3E}">
        <p14:creationId xmlns:p14="http://schemas.microsoft.com/office/powerpoint/2010/main" val="79638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3D0720-8853-45E5-9735-95A8837CEE62}"/>
              </a:ext>
            </a:extLst>
          </p:cNvPr>
          <p:cNvSpPr>
            <a:spLocks noGrp="1"/>
          </p:cNvSpPr>
          <p:nvPr>
            <p:ph type="dt" sz="half" idx="10"/>
          </p:nvPr>
        </p:nvSpPr>
        <p:spPr/>
        <p:txBody>
          <a:bodyPr/>
          <a:lstStyle>
            <a:lvl1pPr>
              <a:defRPr/>
            </a:lvl1pPr>
          </a:lstStyle>
          <a:p>
            <a:pPr>
              <a:defRPr/>
            </a:pPr>
            <a:fld id="{9C4783B0-D102-4613-AF98-42E635DEFAE6}" type="datetime1">
              <a:rPr lang="en-US" smtClean="0"/>
              <a:t>5/19/2025</a:t>
            </a:fld>
            <a:endParaRPr lang="en-US"/>
          </a:p>
        </p:txBody>
      </p:sp>
      <p:sp>
        <p:nvSpPr>
          <p:cNvPr id="8" name="Footer Placeholder 4">
            <a:extLst>
              <a:ext uri="{FF2B5EF4-FFF2-40B4-BE49-F238E27FC236}">
                <a16:creationId xmlns:a16="http://schemas.microsoft.com/office/drawing/2014/main" id="{BC88A937-462A-43D4-AB3A-E1F54D52020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44EF16A-C759-420C-ADC1-841F571C6C5F}"/>
              </a:ext>
            </a:extLst>
          </p:cNvPr>
          <p:cNvSpPr>
            <a:spLocks noGrp="1"/>
          </p:cNvSpPr>
          <p:nvPr>
            <p:ph type="sldNum" sz="quarter" idx="12"/>
          </p:nvPr>
        </p:nvSpPr>
        <p:spPr/>
        <p:txBody>
          <a:bodyPr/>
          <a:lstStyle>
            <a:lvl1pPr>
              <a:defRPr/>
            </a:lvl1pPr>
          </a:lstStyle>
          <a:p>
            <a:pPr>
              <a:defRPr/>
            </a:pPr>
            <a:fld id="{83B3C839-6BBB-40D0-8870-745955720ED5}" type="slidenum">
              <a:rPr lang="en-US"/>
              <a:pPr>
                <a:defRPr/>
              </a:pPr>
              <a:t>‹#›</a:t>
            </a:fld>
            <a:endParaRPr lang="en-US"/>
          </a:p>
        </p:txBody>
      </p:sp>
    </p:spTree>
    <p:extLst>
      <p:ext uri="{BB962C8B-B14F-4D97-AF65-F5344CB8AC3E}">
        <p14:creationId xmlns:p14="http://schemas.microsoft.com/office/powerpoint/2010/main" val="38830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E077E92-D3AD-4E11-B56E-4B9A6086669A}"/>
              </a:ext>
            </a:extLst>
          </p:cNvPr>
          <p:cNvSpPr>
            <a:spLocks noGrp="1"/>
          </p:cNvSpPr>
          <p:nvPr>
            <p:ph type="dt" sz="half" idx="10"/>
          </p:nvPr>
        </p:nvSpPr>
        <p:spPr/>
        <p:txBody>
          <a:bodyPr/>
          <a:lstStyle>
            <a:lvl1pPr>
              <a:defRPr/>
            </a:lvl1pPr>
          </a:lstStyle>
          <a:p>
            <a:pPr>
              <a:defRPr/>
            </a:pPr>
            <a:fld id="{C5BE67BD-CC5F-464D-A2B1-75C2E23ACE4E}" type="datetime1">
              <a:rPr lang="en-US" smtClean="0"/>
              <a:t>5/19/2025</a:t>
            </a:fld>
            <a:endParaRPr lang="en-US"/>
          </a:p>
        </p:txBody>
      </p:sp>
      <p:sp>
        <p:nvSpPr>
          <p:cNvPr id="4" name="Footer Placeholder 4">
            <a:extLst>
              <a:ext uri="{FF2B5EF4-FFF2-40B4-BE49-F238E27FC236}">
                <a16:creationId xmlns:a16="http://schemas.microsoft.com/office/drawing/2014/main" id="{0EE6E9E1-4FD1-4AAC-9F74-CDE9882E14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D486038-9A58-4CE8-9763-C5D03FF1EF83}"/>
              </a:ext>
            </a:extLst>
          </p:cNvPr>
          <p:cNvSpPr>
            <a:spLocks noGrp="1"/>
          </p:cNvSpPr>
          <p:nvPr>
            <p:ph type="sldNum" sz="quarter" idx="12"/>
          </p:nvPr>
        </p:nvSpPr>
        <p:spPr/>
        <p:txBody>
          <a:bodyPr/>
          <a:lstStyle>
            <a:lvl1pPr>
              <a:defRPr/>
            </a:lvl1pPr>
          </a:lstStyle>
          <a:p>
            <a:pPr>
              <a:defRPr/>
            </a:pPr>
            <a:fld id="{396C5E32-3285-409C-9A63-255703C26DA6}" type="slidenum">
              <a:rPr lang="en-US"/>
              <a:pPr>
                <a:defRPr/>
              </a:pPr>
              <a:t>‹#›</a:t>
            </a:fld>
            <a:endParaRPr lang="en-US"/>
          </a:p>
        </p:txBody>
      </p:sp>
    </p:spTree>
    <p:extLst>
      <p:ext uri="{BB962C8B-B14F-4D97-AF65-F5344CB8AC3E}">
        <p14:creationId xmlns:p14="http://schemas.microsoft.com/office/powerpoint/2010/main" val="160719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EA9E9F-3A8E-4B8B-8605-8C2DEF9C9EF2}"/>
              </a:ext>
            </a:extLst>
          </p:cNvPr>
          <p:cNvSpPr/>
          <p:nvPr/>
        </p:nvSpPr>
        <p:spPr>
          <a:xfrm>
            <a:off x="3175" y="6400800"/>
            <a:ext cx="12188825" cy="457200"/>
          </a:xfrm>
          <a:prstGeom prst="rect">
            <a:avLst/>
          </a:prstGeom>
          <a:solidFill>
            <a:srgbClr val="00634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11F6384-2501-4C0F-97BC-30D9D66D9DE8}"/>
              </a:ext>
            </a:extLst>
          </p:cNvPr>
          <p:cNvSpPr/>
          <p:nvPr/>
        </p:nvSpPr>
        <p:spPr>
          <a:xfrm>
            <a:off x="0" y="6334125"/>
            <a:ext cx="12188825" cy="63500"/>
          </a:xfrm>
          <a:prstGeom prst="rect">
            <a:avLst/>
          </a:prstGeom>
          <a:solidFill>
            <a:srgbClr val="F1F0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4ECCA42D-0DD7-4A71-A9F4-DF0177CC0251}"/>
              </a:ext>
            </a:extLst>
          </p:cNvPr>
          <p:cNvSpPr>
            <a:spLocks noGrp="1"/>
          </p:cNvSpPr>
          <p:nvPr>
            <p:ph type="dt" sz="half" idx="10"/>
          </p:nvPr>
        </p:nvSpPr>
        <p:spPr/>
        <p:txBody>
          <a:bodyPr/>
          <a:lstStyle>
            <a:lvl1pPr>
              <a:defRPr/>
            </a:lvl1pPr>
          </a:lstStyle>
          <a:p>
            <a:pPr>
              <a:defRPr/>
            </a:pPr>
            <a:fld id="{25020AF2-5A63-437D-81ED-3053F38A2EE9}" type="datetime1">
              <a:rPr lang="en-US" smtClean="0"/>
              <a:t>5/19/2025</a:t>
            </a:fld>
            <a:endParaRPr lang="en-US"/>
          </a:p>
        </p:txBody>
      </p:sp>
      <p:sp>
        <p:nvSpPr>
          <p:cNvPr id="5" name="Footer Placeholder 7">
            <a:extLst>
              <a:ext uri="{FF2B5EF4-FFF2-40B4-BE49-F238E27FC236}">
                <a16:creationId xmlns:a16="http://schemas.microsoft.com/office/drawing/2014/main" id="{C7DC3956-F5C9-46E8-940E-1F938003763C}"/>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811DF675-1529-44DA-BB26-D4FA58903FAF}"/>
              </a:ext>
            </a:extLst>
          </p:cNvPr>
          <p:cNvSpPr>
            <a:spLocks noGrp="1"/>
          </p:cNvSpPr>
          <p:nvPr>
            <p:ph type="sldNum" sz="quarter" idx="12"/>
          </p:nvPr>
        </p:nvSpPr>
        <p:spPr/>
        <p:txBody>
          <a:bodyPr/>
          <a:lstStyle>
            <a:lvl1pPr>
              <a:defRPr/>
            </a:lvl1pPr>
          </a:lstStyle>
          <a:p>
            <a:pPr>
              <a:defRPr/>
            </a:pPr>
            <a:fld id="{EC99737A-A0AA-48B2-B80C-65BD50F1A2A3}" type="slidenum">
              <a:rPr lang="en-US"/>
              <a:pPr>
                <a:defRPr/>
              </a:pPr>
              <a:t>‹#›</a:t>
            </a:fld>
            <a:endParaRPr lang="en-US"/>
          </a:p>
        </p:txBody>
      </p:sp>
    </p:spTree>
    <p:extLst>
      <p:ext uri="{BB962C8B-B14F-4D97-AF65-F5344CB8AC3E}">
        <p14:creationId xmlns:p14="http://schemas.microsoft.com/office/powerpoint/2010/main" val="215744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19B6FE-BCDE-49C8-849A-B1AE6BB36BB4}"/>
              </a:ext>
            </a:extLst>
          </p:cNvPr>
          <p:cNvSpPr/>
          <p:nvPr/>
        </p:nvSpPr>
        <p:spPr>
          <a:xfrm>
            <a:off x="0" y="0"/>
            <a:ext cx="4051300" cy="6858000"/>
          </a:xfrm>
          <a:prstGeom prst="rect">
            <a:avLst/>
          </a:prstGeom>
          <a:solidFill>
            <a:srgbClr val="00634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CA5A3E5-070D-4F30-90D7-6A612C616263}"/>
              </a:ext>
            </a:extLst>
          </p:cNvPr>
          <p:cNvSpPr/>
          <p:nvPr/>
        </p:nvSpPr>
        <p:spPr>
          <a:xfrm>
            <a:off x="4040188" y="0"/>
            <a:ext cx="63500" cy="6858000"/>
          </a:xfrm>
          <a:prstGeom prst="rect">
            <a:avLst/>
          </a:prstGeom>
          <a:solidFill>
            <a:srgbClr val="F1F0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335BEE7D-7043-417B-96B3-A39004577B75}"/>
              </a:ext>
            </a:extLst>
          </p:cNvPr>
          <p:cNvSpPr>
            <a:spLocks noGrp="1"/>
          </p:cNvSpPr>
          <p:nvPr>
            <p:ph type="dt" sz="half" idx="10"/>
          </p:nvPr>
        </p:nvSpPr>
        <p:spPr>
          <a:xfrm>
            <a:off x="465138" y="6459538"/>
            <a:ext cx="2619375" cy="365125"/>
          </a:xfrm>
        </p:spPr>
        <p:txBody>
          <a:bodyPr/>
          <a:lstStyle>
            <a:lvl1pPr algn="l">
              <a:defRPr smtClean="0"/>
            </a:lvl1pPr>
          </a:lstStyle>
          <a:p>
            <a:pPr>
              <a:defRPr/>
            </a:pPr>
            <a:fld id="{16256334-B427-454B-994E-D95C1CFEB9AD}" type="datetime1">
              <a:rPr lang="en-US" smtClean="0"/>
              <a:t>5/19/2025</a:t>
            </a:fld>
            <a:endParaRPr lang="en-US"/>
          </a:p>
        </p:txBody>
      </p:sp>
      <p:sp>
        <p:nvSpPr>
          <p:cNvPr id="8" name="Footer Placeholder 5">
            <a:extLst>
              <a:ext uri="{FF2B5EF4-FFF2-40B4-BE49-F238E27FC236}">
                <a16:creationId xmlns:a16="http://schemas.microsoft.com/office/drawing/2014/main" id="{06A44031-97D5-4C05-968D-CB17FF9F6FFF}"/>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56A2B4C5-F134-474D-A0B7-1EB8C062161D}"/>
              </a:ext>
            </a:extLst>
          </p:cNvPr>
          <p:cNvSpPr>
            <a:spLocks noGrp="1"/>
          </p:cNvSpPr>
          <p:nvPr>
            <p:ph type="sldNum" sz="quarter" idx="12"/>
          </p:nvPr>
        </p:nvSpPr>
        <p:spPr/>
        <p:txBody>
          <a:bodyPr/>
          <a:lstStyle>
            <a:lvl1pPr>
              <a:defRPr smtClean="0">
                <a:solidFill>
                  <a:schemeClr val="tx2"/>
                </a:solidFill>
              </a:defRPr>
            </a:lvl1pPr>
          </a:lstStyle>
          <a:p>
            <a:pPr>
              <a:defRPr/>
            </a:pPr>
            <a:fld id="{313C08FF-97C8-4B70-B8E5-FC3C88E7CA4F}" type="slidenum">
              <a:rPr lang="en-US"/>
              <a:pPr>
                <a:defRPr/>
              </a:pPr>
              <a:t>‹#›</a:t>
            </a:fld>
            <a:endParaRPr lang="en-US"/>
          </a:p>
        </p:txBody>
      </p:sp>
    </p:spTree>
    <p:extLst>
      <p:ext uri="{BB962C8B-B14F-4D97-AF65-F5344CB8AC3E}">
        <p14:creationId xmlns:p14="http://schemas.microsoft.com/office/powerpoint/2010/main" val="192199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F7F31E-0CDD-4EDC-959E-21AF61ECBE9A}"/>
              </a:ext>
            </a:extLst>
          </p:cNvPr>
          <p:cNvSpPr/>
          <p:nvPr/>
        </p:nvSpPr>
        <p:spPr>
          <a:xfrm>
            <a:off x="0" y="4953000"/>
            <a:ext cx="12188825" cy="1905000"/>
          </a:xfrm>
          <a:prstGeom prst="rect">
            <a:avLst/>
          </a:prstGeom>
          <a:solidFill>
            <a:srgbClr val="00634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D799F62-C235-4817-B406-B722BE7FE16B}"/>
              </a:ext>
            </a:extLst>
          </p:cNvPr>
          <p:cNvSpPr/>
          <p:nvPr/>
        </p:nvSpPr>
        <p:spPr>
          <a:xfrm>
            <a:off x="0" y="4914900"/>
            <a:ext cx="12188825" cy="63500"/>
          </a:xfrm>
          <a:prstGeom prst="rect">
            <a:avLst/>
          </a:prstGeom>
          <a:solidFill>
            <a:srgbClr val="F1F0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EEE5D78F-F0BE-4FE7-8B32-58F0D98A51C1}"/>
              </a:ext>
            </a:extLst>
          </p:cNvPr>
          <p:cNvSpPr>
            <a:spLocks noGrp="1"/>
          </p:cNvSpPr>
          <p:nvPr>
            <p:ph type="dt" sz="half" idx="10"/>
          </p:nvPr>
        </p:nvSpPr>
        <p:spPr/>
        <p:txBody>
          <a:bodyPr/>
          <a:lstStyle>
            <a:lvl1pPr>
              <a:defRPr/>
            </a:lvl1pPr>
          </a:lstStyle>
          <a:p>
            <a:pPr>
              <a:defRPr/>
            </a:pPr>
            <a:fld id="{A12D3348-2396-4C2B-B4AB-A846A833AB76}" type="datetime1">
              <a:rPr lang="en-US" smtClean="0"/>
              <a:t>5/19/2025</a:t>
            </a:fld>
            <a:endParaRPr lang="en-US"/>
          </a:p>
        </p:txBody>
      </p:sp>
      <p:sp>
        <p:nvSpPr>
          <p:cNvPr id="8" name="Footer Placeholder 5">
            <a:extLst>
              <a:ext uri="{FF2B5EF4-FFF2-40B4-BE49-F238E27FC236}">
                <a16:creationId xmlns:a16="http://schemas.microsoft.com/office/drawing/2014/main" id="{2EC8AD79-3462-46E9-A05C-3157FAA19C9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ED382E7B-EC36-421F-97D8-57558BC4D5B9}"/>
              </a:ext>
            </a:extLst>
          </p:cNvPr>
          <p:cNvSpPr>
            <a:spLocks noGrp="1"/>
          </p:cNvSpPr>
          <p:nvPr>
            <p:ph type="sldNum" sz="quarter" idx="12"/>
          </p:nvPr>
        </p:nvSpPr>
        <p:spPr/>
        <p:txBody>
          <a:bodyPr/>
          <a:lstStyle>
            <a:lvl1pPr>
              <a:defRPr/>
            </a:lvl1pPr>
          </a:lstStyle>
          <a:p>
            <a:pPr>
              <a:defRPr/>
            </a:pPr>
            <a:fld id="{4C23AA33-294E-44E1-82AC-873872BBE2E2}" type="slidenum">
              <a:rPr lang="en-US"/>
              <a:pPr>
                <a:defRPr/>
              </a:pPr>
              <a:t>‹#›</a:t>
            </a:fld>
            <a:endParaRPr lang="en-US"/>
          </a:p>
        </p:txBody>
      </p:sp>
    </p:spTree>
    <p:extLst>
      <p:ext uri="{BB962C8B-B14F-4D97-AF65-F5344CB8AC3E}">
        <p14:creationId xmlns:p14="http://schemas.microsoft.com/office/powerpoint/2010/main" val="172728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92ED78-16C1-4599-9E62-5C12C80643A4}"/>
              </a:ext>
            </a:extLst>
          </p:cNvPr>
          <p:cNvSpPr/>
          <p:nvPr/>
        </p:nvSpPr>
        <p:spPr>
          <a:xfrm>
            <a:off x="0" y="6400800"/>
            <a:ext cx="12192000" cy="457200"/>
          </a:xfrm>
          <a:prstGeom prst="rect">
            <a:avLst/>
          </a:prstGeom>
          <a:solidFill>
            <a:srgbClr val="00634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318A739B-C947-4A89-A10F-3441C99ACCF2}"/>
              </a:ext>
            </a:extLst>
          </p:cNvPr>
          <p:cNvSpPr/>
          <p:nvPr/>
        </p:nvSpPr>
        <p:spPr>
          <a:xfrm>
            <a:off x="0" y="6334125"/>
            <a:ext cx="12192000" cy="66675"/>
          </a:xfrm>
          <a:prstGeom prst="rect">
            <a:avLst/>
          </a:prstGeom>
          <a:solidFill>
            <a:srgbClr val="F1F0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08D6F71D-0C89-4BA2-B328-5E65B1572745}"/>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4BE2D2EB-B6C1-4588-B362-0DCC2BCC2E70}"/>
              </a:ext>
            </a:extLst>
          </p:cNvPr>
          <p:cNvSpPr>
            <a:spLocks noGrp="1" noChangeArrowheads="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1C435E-292D-4E9B-B82F-D3CEAE151731}"/>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rgbClr val="FFFFFF"/>
                </a:solidFill>
                <a:latin typeface="+mn-lt"/>
              </a:defRPr>
            </a:lvl1pPr>
          </a:lstStyle>
          <a:p>
            <a:pPr>
              <a:defRPr/>
            </a:pPr>
            <a:fld id="{7BC6CEB0-4A86-4FDF-A004-B5A75751111D}" type="datetime1">
              <a:rPr lang="en-US" smtClean="0"/>
              <a:t>5/19/2025</a:t>
            </a:fld>
            <a:endParaRPr lang="en-US"/>
          </a:p>
        </p:txBody>
      </p:sp>
      <p:sp>
        <p:nvSpPr>
          <p:cNvPr id="5" name="Footer Placeholder 4">
            <a:extLst>
              <a:ext uri="{FF2B5EF4-FFF2-40B4-BE49-F238E27FC236}">
                <a16:creationId xmlns:a16="http://schemas.microsoft.com/office/drawing/2014/main" id="{E3E67F42-46AC-4389-BD95-6E503651F694}"/>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dirty="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8F09019-9DAB-4550-9250-DF9CD6C436E4}"/>
              </a:ext>
            </a:extLst>
          </p:cNvPr>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rgbClr val="FFFFFF"/>
                </a:solidFill>
                <a:latin typeface="+mn-lt"/>
              </a:defRPr>
            </a:lvl1pPr>
          </a:lstStyle>
          <a:p>
            <a:pPr>
              <a:defRPr/>
            </a:pPr>
            <a:fld id="{09A4C142-4F29-42FC-A7CC-C4FDB48B7BFD}" type="slidenum">
              <a:rPr lang="en-US"/>
              <a:pPr>
                <a:defRPr/>
              </a:pPr>
              <a:t>‹#›</a:t>
            </a:fld>
            <a:endParaRPr lang="en-US"/>
          </a:p>
        </p:txBody>
      </p:sp>
      <p:cxnSp>
        <p:nvCxnSpPr>
          <p:cNvPr id="10" name="Straight Connector 9">
            <a:extLst>
              <a:ext uri="{FF2B5EF4-FFF2-40B4-BE49-F238E27FC236}">
                <a16:creationId xmlns:a16="http://schemas.microsoft.com/office/drawing/2014/main" id="{60442472-A329-4BC6-BB2B-22E0AB9C4786}"/>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460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lnSpc>
          <a:spcPct val="85000"/>
        </a:lnSpc>
        <a:spcBef>
          <a:spcPct val="0"/>
        </a:spcBef>
        <a:spcAft>
          <a:spcPct val="0"/>
        </a:spcAft>
        <a:defRPr sz="4800" kern="1200" spc="-50">
          <a:solidFill>
            <a:srgbClr val="006341"/>
          </a:solidFill>
          <a:latin typeface="Cambria" panose="02040503050406030204" pitchFamily="18" charset="0"/>
          <a:ea typeface="Cambria" panose="02040503050406030204" pitchFamily="18" charset="0"/>
          <a:cs typeface="+mj-cs"/>
        </a:defRPr>
      </a:lvl1pPr>
      <a:lvl2pPr algn="l" rtl="0" eaLnBrk="1" fontAlgn="base" hangingPunct="1">
        <a:lnSpc>
          <a:spcPct val="85000"/>
        </a:lnSpc>
        <a:spcBef>
          <a:spcPct val="0"/>
        </a:spcBef>
        <a:spcAft>
          <a:spcPct val="0"/>
        </a:spcAft>
        <a:defRPr sz="4800">
          <a:solidFill>
            <a:srgbClr val="006341"/>
          </a:solidFill>
          <a:latin typeface="Century" panose="02040604050505020304" pitchFamily="18" charset="0"/>
        </a:defRPr>
      </a:lvl2pPr>
      <a:lvl3pPr algn="l" rtl="0" eaLnBrk="1" fontAlgn="base" hangingPunct="1">
        <a:lnSpc>
          <a:spcPct val="85000"/>
        </a:lnSpc>
        <a:spcBef>
          <a:spcPct val="0"/>
        </a:spcBef>
        <a:spcAft>
          <a:spcPct val="0"/>
        </a:spcAft>
        <a:defRPr sz="4800">
          <a:solidFill>
            <a:srgbClr val="006341"/>
          </a:solidFill>
          <a:latin typeface="Century" panose="02040604050505020304" pitchFamily="18" charset="0"/>
        </a:defRPr>
      </a:lvl3pPr>
      <a:lvl4pPr algn="l" rtl="0" eaLnBrk="1" fontAlgn="base" hangingPunct="1">
        <a:lnSpc>
          <a:spcPct val="85000"/>
        </a:lnSpc>
        <a:spcBef>
          <a:spcPct val="0"/>
        </a:spcBef>
        <a:spcAft>
          <a:spcPct val="0"/>
        </a:spcAft>
        <a:defRPr sz="4800">
          <a:solidFill>
            <a:srgbClr val="006341"/>
          </a:solidFill>
          <a:latin typeface="Century" panose="02040604050505020304" pitchFamily="18" charset="0"/>
        </a:defRPr>
      </a:lvl4pPr>
      <a:lvl5pPr algn="l" rtl="0" eaLnBrk="1" fontAlgn="base" hangingPunct="1">
        <a:lnSpc>
          <a:spcPct val="85000"/>
        </a:lnSpc>
        <a:spcBef>
          <a:spcPct val="0"/>
        </a:spcBef>
        <a:spcAft>
          <a:spcPct val="0"/>
        </a:spcAft>
        <a:defRPr sz="4800">
          <a:solidFill>
            <a:srgbClr val="006341"/>
          </a:solidFill>
          <a:latin typeface="Century" panose="02040604050505020304" pitchFamily="18" charset="0"/>
        </a:defRPr>
      </a:lvl5pPr>
      <a:lvl6pPr marL="457200" algn="l" rtl="0" eaLnBrk="1" fontAlgn="base" hangingPunct="1">
        <a:lnSpc>
          <a:spcPct val="85000"/>
        </a:lnSpc>
        <a:spcBef>
          <a:spcPct val="0"/>
        </a:spcBef>
        <a:spcAft>
          <a:spcPct val="0"/>
        </a:spcAft>
        <a:defRPr sz="4800">
          <a:solidFill>
            <a:srgbClr val="006341"/>
          </a:solidFill>
          <a:latin typeface="Century" panose="02040604050505020304" pitchFamily="18" charset="0"/>
        </a:defRPr>
      </a:lvl6pPr>
      <a:lvl7pPr marL="914400" algn="l" rtl="0" eaLnBrk="1" fontAlgn="base" hangingPunct="1">
        <a:lnSpc>
          <a:spcPct val="85000"/>
        </a:lnSpc>
        <a:spcBef>
          <a:spcPct val="0"/>
        </a:spcBef>
        <a:spcAft>
          <a:spcPct val="0"/>
        </a:spcAft>
        <a:defRPr sz="4800">
          <a:solidFill>
            <a:srgbClr val="006341"/>
          </a:solidFill>
          <a:latin typeface="Century" panose="02040604050505020304" pitchFamily="18" charset="0"/>
        </a:defRPr>
      </a:lvl7pPr>
      <a:lvl8pPr marL="1371600" algn="l" rtl="0" eaLnBrk="1" fontAlgn="base" hangingPunct="1">
        <a:lnSpc>
          <a:spcPct val="85000"/>
        </a:lnSpc>
        <a:spcBef>
          <a:spcPct val="0"/>
        </a:spcBef>
        <a:spcAft>
          <a:spcPct val="0"/>
        </a:spcAft>
        <a:defRPr sz="4800">
          <a:solidFill>
            <a:srgbClr val="006341"/>
          </a:solidFill>
          <a:latin typeface="Century" panose="02040604050505020304" pitchFamily="18" charset="0"/>
        </a:defRPr>
      </a:lvl8pPr>
      <a:lvl9pPr marL="1828800" algn="l" rtl="0" eaLnBrk="1" fontAlgn="base" hangingPunct="1">
        <a:lnSpc>
          <a:spcPct val="85000"/>
        </a:lnSpc>
        <a:spcBef>
          <a:spcPct val="0"/>
        </a:spcBef>
        <a:spcAft>
          <a:spcPct val="0"/>
        </a:spcAft>
        <a:defRPr sz="4800">
          <a:solidFill>
            <a:srgbClr val="006341"/>
          </a:solidFill>
          <a:latin typeface="Century" panose="02040604050505020304" pitchFamily="18"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rgbClr val="404040"/>
          </a:solidFill>
          <a:latin typeface="+mn-lt"/>
          <a:ea typeface="+mn-ea"/>
          <a:cs typeface="+mn-cs"/>
        </a:defRPr>
      </a:lvl1pPr>
      <a:lvl2pPr marL="382588" indent="-182563" algn="l" rtl="0" eaLnBrk="1" fontAlgn="base" hangingPunct="1">
        <a:lnSpc>
          <a:spcPct val="90000"/>
        </a:lnSpc>
        <a:spcBef>
          <a:spcPts val="200"/>
        </a:spcBef>
        <a:spcAft>
          <a:spcPts val="400"/>
        </a:spcAft>
        <a:buClr>
          <a:srgbClr val="006341"/>
        </a:buClr>
        <a:buFont typeface="Arial" panose="020B0604020202020204" pitchFamily="34" charset="0"/>
        <a:buChar char="•"/>
        <a:defRPr sz="2400" kern="1200">
          <a:solidFill>
            <a:srgbClr val="404040"/>
          </a:solidFill>
          <a:latin typeface="+mn-lt"/>
          <a:ea typeface="+mn-ea"/>
          <a:cs typeface="+mn-cs"/>
        </a:defRPr>
      </a:lvl2pPr>
      <a:lvl3pPr marL="566738" indent="-182563" algn="l" rtl="0" eaLnBrk="1" fontAlgn="base" hangingPunct="1">
        <a:lnSpc>
          <a:spcPct val="90000"/>
        </a:lnSpc>
        <a:spcBef>
          <a:spcPts val="200"/>
        </a:spcBef>
        <a:spcAft>
          <a:spcPts val="400"/>
        </a:spcAft>
        <a:buClr>
          <a:srgbClr val="006341"/>
        </a:buClr>
        <a:buFont typeface="Arial" panose="020B0604020202020204" pitchFamily="34" charset="0"/>
        <a:buChar char="•"/>
        <a:defRPr sz="1800" kern="1200">
          <a:solidFill>
            <a:srgbClr val="404040"/>
          </a:solidFill>
          <a:latin typeface="+mn-lt"/>
          <a:ea typeface="+mn-ea"/>
          <a:cs typeface="+mn-cs"/>
        </a:defRPr>
      </a:lvl3pPr>
      <a:lvl4pPr marL="749300" indent="-182563" algn="l" rtl="0" eaLnBrk="1" fontAlgn="base" hangingPunct="1">
        <a:lnSpc>
          <a:spcPct val="90000"/>
        </a:lnSpc>
        <a:spcBef>
          <a:spcPts val="200"/>
        </a:spcBef>
        <a:spcAft>
          <a:spcPts val="400"/>
        </a:spcAft>
        <a:buClr>
          <a:srgbClr val="006341"/>
        </a:buClr>
        <a:buFont typeface="Arial" panose="020B0604020202020204" pitchFamily="34" charset="0"/>
        <a:buChar char="•"/>
        <a:defRPr sz="1800" kern="1200">
          <a:solidFill>
            <a:srgbClr val="404040"/>
          </a:solidFill>
          <a:latin typeface="+mn-lt"/>
          <a:ea typeface="+mn-ea"/>
          <a:cs typeface="+mn-cs"/>
        </a:defRPr>
      </a:lvl4pPr>
      <a:lvl5pPr marL="931863" indent="-182563" algn="l" rtl="0" eaLnBrk="1" fontAlgn="base" hangingPunct="1">
        <a:lnSpc>
          <a:spcPct val="90000"/>
        </a:lnSpc>
        <a:spcBef>
          <a:spcPts val="200"/>
        </a:spcBef>
        <a:spcAft>
          <a:spcPts val="400"/>
        </a:spcAft>
        <a:buClr>
          <a:srgbClr val="006341"/>
        </a:buClr>
        <a:buFont typeface="Arial" panose="020B0604020202020204" pitchFamily="34" charset="0"/>
        <a:buChar char="•"/>
        <a:defRPr sz="18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C6EA-31EC-47D7-A4C9-086583D97C5A}"/>
              </a:ext>
            </a:extLst>
          </p:cNvPr>
          <p:cNvSpPr>
            <a:spLocks noGrp="1"/>
          </p:cNvSpPr>
          <p:nvPr>
            <p:ph type="ctrTitle"/>
          </p:nvPr>
        </p:nvSpPr>
        <p:spPr>
          <a:xfrm>
            <a:off x="1100051" y="758952"/>
            <a:ext cx="10428973" cy="3566160"/>
          </a:xfrm>
        </p:spPr>
        <p:txBody>
          <a:bodyPr>
            <a:normAutofit fontScale="90000"/>
          </a:bodyPr>
          <a:lstStyle/>
          <a:p>
            <a:br>
              <a:rPr lang="en-US" sz="7000">
                <a:latin typeface="Cambria" panose="02040503050406030204" pitchFamily="18" charset="0"/>
                <a:ea typeface="Cambria" panose="02040503050406030204" pitchFamily="18" charset="0"/>
              </a:rPr>
            </a:br>
            <a:br>
              <a:rPr lang="en-US" sz="7000">
                <a:latin typeface="Cambria" panose="02040503050406030204" pitchFamily="18" charset="0"/>
                <a:ea typeface="Cambria" panose="02040503050406030204" pitchFamily="18" charset="0"/>
              </a:rPr>
            </a:br>
            <a:br>
              <a:rPr lang="en-US" sz="7000">
                <a:latin typeface="Cambria" panose="02040503050406030204" pitchFamily="18" charset="0"/>
                <a:ea typeface="Cambria" panose="02040503050406030204" pitchFamily="18" charset="0"/>
              </a:rPr>
            </a:br>
            <a:r>
              <a:rPr lang="en-US" sz="5600">
                <a:latin typeface="Cambria" panose="02040503050406030204" pitchFamily="18" charset="0"/>
                <a:ea typeface="Cambria" panose="02040503050406030204" pitchFamily="18" charset="0"/>
              </a:rPr>
              <a:t>Agreement with Houston: </a:t>
            </a:r>
            <a:br>
              <a:rPr lang="en-US" sz="5600">
                <a:latin typeface="Cambria" panose="02040503050406030204" pitchFamily="18" charset="0"/>
                <a:ea typeface="Cambria" panose="02040503050406030204" pitchFamily="18" charset="0"/>
              </a:rPr>
            </a:br>
            <a:r>
              <a:rPr lang="en-US" sz="5600">
                <a:latin typeface="Cambria" panose="02040503050406030204" pitchFamily="18" charset="0"/>
                <a:ea typeface="Cambria" panose="02040503050406030204" pitchFamily="18" charset="0"/>
              </a:rPr>
              <a:t>Land Swap &amp; Wastewater Treatment</a:t>
            </a:r>
            <a:br>
              <a:rPr lang="en-US" sz="4800">
                <a:latin typeface="Cambria" panose="02040503050406030204" pitchFamily="18" charset="0"/>
                <a:ea typeface="Cambria" panose="02040503050406030204" pitchFamily="18" charset="0"/>
              </a:rPr>
            </a:br>
            <a:endParaRPr lang="en-US" sz="4800">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E1D93342-00B3-4E3A-8EBD-AF1A65553C23}"/>
              </a:ext>
            </a:extLst>
          </p:cNvPr>
          <p:cNvSpPr>
            <a:spLocks noGrp="1"/>
          </p:cNvSpPr>
          <p:nvPr>
            <p:ph type="subTitle" idx="1"/>
          </p:nvPr>
        </p:nvSpPr>
        <p:spPr/>
        <p:txBody>
          <a:bodyPr/>
          <a:lstStyle/>
          <a:p>
            <a:r>
              <a:rPr lang="en-US" cap="none"/>
              <a:t>May 19, 2025</a:t>
            </a:r>
          </a:p>
        </p:txBody>
      </p:sp>
    </p:spTree>
    <p:extLst>
      <p:ext uri="{BB962C8B-B14F-4D97-AF65-F5344CB8AC3E}">
        <p14:creationId xmlns:p14="http://schemas.microsoft.com/office/powerpoint/2010/main" val="290356924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6519D-12DC-01ED-2184-983EFC34E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99119-98A1-A926-F827-A5A3AC99B38A}"/>
              </a:ext>
            </a:extLst>
          </p:cNvPr>
          <p:cNvSpPr>
            <a:spLocks noGrp="1"/>
          </p:cNvSpPr>
          <p:nvPr>
            <p:ph type="title"/>
          </p:nvPr>
        </p:nvSpPr>
        <p:spPr>
          <a:xfrm>
            <a:off x="1096963" y="287338"/>
            <a:ext cx="10173418" cy="1449387"/>
          </a:xfrm>
        </p:spPr>
        <p:txBody>
          <a:bodyPr/>
          <a:lstStyle/>
          <a:p>
            <a:r>
              <a:rPr lang="en-US"/>
              <a:t>Decision Point Regarding Wastewater</a:t>
            </a:r>
          </a:p>
        </p:txBody>
      </p:sp>
      <p:sp>
        <p:nvSpPr>
          <p:cNvPr id="3" name="Content Placeholder 2">
            <a:extLst>
              <a:ext uri="{FF2B5EF4-FFF2-40B4-BE49-F238E27FC236}">
                <a16:creationId xmlns:a16="http://schemas.microsoft.com/office/drawing/2014/main" id="{9C94F85B-EF5C-D1BE-F26F-DE4B07D8FE80}"/>
              </a:ext>
            </a:extLst>
          </p:cNvPr>
          <p:cNvSpPr>
            <a:spLocks noGrp="1"/>
          </p:cNvSpPr>
          <p:nvPr>
            <p:ph idx="1"/>
          </p:nvPr>
        </p:nvSpPr>
        <p:spPr>
          <a:xfrm>
            <a:off x="1211980" y="1846263"/>
            <a:ext cx="10357719" cy="4022725"/>
          </a:xfrm>
        </p:spPr>
        <p:txBody>
          <a:bodyPr/>
          <a:lstStyle/>
          <a:p>
            <a:pPr marL="0" marR="0" lvl="0" indent="0" algn="l" defTabSz="914400" rtl="0" eaLnBrk="1" fontAlgn="base" latinLnBrk="0" hangingPunct="1">
              <a:lnSpc>
                <a:spcPct val="90000"/>
              </a:lnSpc>
              <a:spcBef>
                <a:spcPts val="1200"/>
              </a:spcBef>
              <a:spcAft>
                <a:spcPts val="200"/>
              </a:spcAft>
              <a:buClrTx/>
              <a:buSzPct val="100000"/>
              <a:buNone/>
              <a:tabLst/>
              <a:defRPr/>
            </a:pPr>
            <a:r>
              <a:rPr lang="en-US">
                <a:latin typeface="Calibri Light"/>
              </a:rPr>
              <a:t>If Bellaire executes the Purchase &amp; Sale Agreement, we should be committed to decommissioning the WWTP and connecting to Houston.  </a:t>
            </a:r>
          </a:p>
          <a:p>
            <a:pPr marL="0" marR="0" lvl="0" indent="0" algn="l" defTabSz="914400" rtl="0" eaLnBrk="1" fontAlgn="base" latinLnBrk="0" hangingPunct="1">
              <a:lnSpc>
                <a:spcPct val="90000"/>
              </a:lnSpc>
              <a:spcBef>
                <a:spcPts val="1200"/>
              </a:spcBef>
              <a:spcAft>
                <a:spcPts val="200"/>
              </a:spcAft>
              <a:buClrTx/>
              <a:buSzPct val="100000"/>
              <a:buNone/>
              <a:tabLst/>
              <a:defRPr/>
            </a:pPr>
            <a:r>
              <a:rPr lang="en-US">
                <a:latin typeface="Calibri Light"/>
              </a:rPr>
              <a:t>If we do not connect to Houston, $5.14M impact fee credit has no value.</a:t>
            </a:r>
          </a:p>
          <a:p>
            <a:pPr marL="0" marR="0" lvl="0" indent="0" algn="l" defTabSz="914400" rtl="0" eaLnBrk="1" fontAlgn="base" latinLnBrk="0" hangingPunct="1">
              <a:lnSpc>
                <a:spcPct val="90000"/>
              </a:lnSpc>
              <a:spcBef>
                <a:spcPts val="1200"/>
              </a:spcBef>
              <a:spcAft>
                <a:spcPts val="200"/>
              </a:spcAft>
              <a:buClrTx/>
              <a:buSzPct val="100000"/>
              <a:buFont typeface="Calibri" panose="020F0502020204030204" pitchFamily="34" charset="0"/>
              <a:buNone/>
              <a:tabLst/>
              <a:defRPr/>
            </a:pPr>
            <a:endParaRPr lang="en-US">
              <a:latin typeface="Calibri Light"/>
            </a:endParaRPr>
          </a:p>
          <a:p>
            <a:pPr marL="0" indent="0">
              <a:buClrTx/>
              <a:buNone/>
            </a:pPr>
            <a:endParaRPr lang="en-US" b="1" u="sng"/>
          </a:p>
          <a:p>
            <a:pPr marL="0" indent="0">
              <a:buClrTx/>
              <a:buNone/>
            </a:pPr>
            <a:endParaRPr lang="en-US" b="1" u="sng"/>
          </a:p>
          <a:p>
            <a:pPr marL="0" indent="0">
              <a:buNone/>
            </a:pPr>
            <a:endParaRPr lang="en-US"/>
          </a:p>
        </p:txBody>
      </p:sp>
      <p:sp>
        <p:nvSpPr>
          <p:cNvPr id="4" name="Slide Number Placeholder 3">
            <a:extLst>
              <a:ext uri="{FF2B5EF4-FFF2-40B4-BE49-F238E27FC236}">
                <a16:creationId xmlns:a16="http://schemas.microsoft.com/office/drawing/2014/main" id="{B3A9A7E9-A226-9C6B-AB19-206323FB94D6}"/>
              </a:ext>
            </a:extLst>
          </p:cNvPr>
          <p:cNvSpPr>
            <a:spLocks noGrp="1"/>
          </p:cNvSpPr>
          <p:nvPr>
            <p:ph type="sldNum" sz="quarter" idx="12"/>
          </p:nvPr>
        </p:nvSpPr>
        <p:spPr/>
        <p:txBody>
          <a:bodyPr/>
          <a:lstStyle/>
          <a:p>
            <a:pPr>
              <a:defRPr/>
            </a:pPr>
            <a:fld id="{B708DEFD-B7A2-45EA-AE20-B615F24B87E6}" type="slidenum">
              <a:rPr lang="en-US" smtClean="0"/>
              <a:pPr>
                <a:defRPr/>
              </a:pPr>
              <a:t>10</a:t>
            </a:fld>
            <a:endParaRPr lang="en-US"/>
          </a:p>
        </p:txBody>
      </p:sp>
    </p:spTree>
    <p:extLst>
      <p:ext uri="{BB962C8B-B14F-4D97-AF65-F5344CB8AC3E}">
        <p14:creationId xmlns:p14="http://schemas.microsoft.com/office/powerpoint/2010/main" val="428302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F681A-D416-99E7-1E22-E05B2AF63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16019-80B0-9424-2910-DAFA06BE9DAE}"/>
              </a:ext>
            </a:extLst>
          </p:cNvPr>
          <p:cNvSpPr>
            <a:spLocks noGrp="1"/>
          </p:cNvSpPr>
          <p:nvPr>
            <p:ph type="title"/>
          </p:nvPr>
        </p:nvSpPr>
        <p:spPr>
          <a:xfrm>
            <a:off x="1096963" y="287338"/>
            <a:ext cx="10173418" cy="1449387"/>
          </a:xfrm>
        </p:spPr>
        <p:txBody>
          <a:bodyPr/>
          <a:lstStyle/>
          <a:p>
            <a:r>
              <a:rPr lang="en-US"/>
              <a:t>Alternatives</a:t>
            </a:r>
          </a:p>
        </p:txBody>
      </p:sp>
      <p:sp>
        <p:nvSpPr>
          <p:cNvPr id="3" name="Content Placeholder 2">
            <a:extLst>
              <a:ext uri="{FF2B5EF4-FFF2-40B4-BE49-F238E27FC236}">
                <a16:creationId xmlns:a16="http://schemas.microsoft.com/office/drawing/2014/main" id="{99A60173-31B6-86C5-0514-47CEA7659E61}"/>
              </a:ext>
            </a:extLst>
          </p:cNvPr>
          <p:cNvSpPr>
            <a:spLocks noGrp="1"/>
          </p:cNvSpPr>
          <p:nvPr>
            <p:ph idx="1"/>
          </p:nvPr>
        </p:nvSpPr>
        <p:spPr>
          <a:xfrm>
            <a:off x="1211981" y="1846263"/>
            <a:ext cx="10173418" cy="4022725"/>
          </a:xfrm>
        </p:spPr>
        <p:txBody>
          <a:bodyPr/>
          <a:lstStyle/>
          <a:p>
            <a:pPr marL="282575" marR="0" lvl="0" indent="-27305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lang="en-US">
                <a:latin typeface="Calibri Light"/>
              </a:rPr>
              <a:t>Bellaire could convey Ruffino Tract to Houston for Beechnut Tracts and seek a credit against surface water bill, but this alternative does not address Bellaire’s need for wastewater treatment. Remaining wastewater treatment options are much more expensive.</a:t>
            </a:r>
          </a:p>
          <a:p>
            <a:pPr marL="273050" marR="0" lvl="0" indent="-27305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lang="en-US">
                <a:latin typeface="Calibri Light"/>
              </a:rPr>
              <a:t>Bellaire could sell Ruffino Tract to another buyer, but this alternative does </a:t>
            </a:r>
            <a:r>
              <a:rPr kumimoji="0" lang="en-US" b="0" i="0" u="none" strike="noStrike" kern="1200" cap="none" spc="0" normalizeH="0" baseline="0" noProof="0">
                <a:ln>
                  <a:noFill/>
                </a:ln>
                <a:solidFill>
                  <a:srgbClr val="404040"/>
                </a:solidFill>
                <a:effectLst/>
                <a:uLnTx/>
                <a:uFillTx/>
                <a:latin typeface="Calibri Light"/>
                <a:ea typeface="+mn-ea"/>
                <a:cs typeface="+mn-cs"/>
              </a:rPr>
              <a:t>not address Bellaire’s need for land for stormwater detention or </a:t>
            </a:r>
            <a:r>
              <a:rPr lang="en-US">
                <a:latin typeface="Calibri Light"/>
              </a:rPr>
              <a:t>wastewater treatment.  Bellaire would need to negotiate with Houston for both or select a more expensive wastewater treatment option.</a:t>
            </a:r>
            <a:endParaRPr kumimoji="0" lang="en-US" b="0" i="0" u="none" strike="noStrike" kern="1200" cap="none" spc="0" normalizeH="0" baseline="0" noProof="0">
              <a:ln>
                <a:noFill/>
              </a:ln>
              <a:solidFill>
                <a:srgbClr val="404040"/>
              </a:solidFill>
              <a:effectLst/>
              <a:uLnTx/>
              <a:uFillTx/>
              <a:latin typeface="Calibri Light"/>
              <a:ea typeface="+mn-ea"/>
              <a:cs typeface="+mn-cs"/>
            </a:endParaRPr>
          </a:p>
          <a:p>
            <a:pPr marL="0" marR="0" lvl="0" indent="0" algn="l" defTabSz="914400" rtl="0" eaLnBrk="1" fontAlgn="base" latinLnBrk="0" hangingPunct="1">
              <a:lnSpc>
                <a:spcPct val="90000"/>
              </a:lnSpc>
              <a:spcBef>
                <a:spcPts val="1200"/>
              </a:spcBef>
              <a:spcAft>
                <a:spcPts val="200"/>
              </a:spcAft>
              <a:buClrTx/>
              <a:buSzPct val="100000"/>
              <a:buFont typeface="Calibri" panose="020F0502020204030204" pitchFamily="34" charset="0"/>
              <a:buNone/>
              <a:tabLst/>
              <a:defRPr/>
            </a:pPr>
            <a:endParaRPr lang="en-US">
              <a:latin typeface="Calibri Light"/>
            </a:endParaRPr>
          </a:p>
          <a:p>
            <a:pPr marL="0" indent="0">
              <a:buClrTx/>
              <a:buNone/>
            </a:pPr>
            <a:endParaRPr lang="en-US" b="1" u="sng"/>
          </a:p>
          <a:p>
            <a:pPr marL="0" indent="0">
              <a:buClrTx/>
              <a:buNone/>
            </a:pPr>
            <a:endParaRPr lang="en-US" b="1" u="sng"/>
          </a:p>
          <a:p>
            <a:pPr marL="0" indent="0">
              <a:buNone/>
            </a:pPr>
            <a:endParaRPr lang="en-US"/>
          </a:p>
        </p:txBody>
      </p:sp>
      <p:sp>
        <p:nvSpPr>
          <p:cNvPr id="4" name="Slide Number Placeholder 3">
            <a:extLst>
              <a:ext uri="{FF2B5EF4-FFF2-40B4-BE49-F238E27FC236}">
                <a16:creationId xmlns:a16="http://schemas.microsoft.com/office/drawing/2014/main" id="{9273D3B8-920C-27C6-1B42-4EDBC5113A75}"/>
              </a:ext>
            </a:extLst>
          </p:cNvPr>
          <p:cNvSpPr>
            <a:spLocks noGrp="1"/>
          </p:cNvSpPr>
          <p:nvPr>
            <p:ph type="sldNum" sz="quarter" idx="12"/>
          </p:nvPr>
        </p:nvSpPr>
        <p:spPr/>
        <p:txBody>
          <a:bodyPr/>
          <a:lstStyle/>
          <a:p>
            <a:pPr>
              <a:defRPr/>
            </a:pPr>
            <a:fld id="{B708DEFD-B7A2-45EA-AE20-B615F24B87E6}" type="slidenum">
              <a:rPr lang="en-US" smtClean="0"/>
              <a:pPr>
                <a:defRPr/>
              </a:pPr>
              <a:t>11</a:t>
            </a:fld>
            <a:endParaRPr lang="en-US"/>
          </a:p>
        </p:txBody>
      </p:sp>
    </p:spTree>
    <p:extLst>
      <p:ext uri="{BB962C8B-B14F-4D97-AF65-F5344CB8AC3E}">
        <p14:creationId xmlns:p14="http://schemas.microsoft.com/office/powerpoint/2010/main" val="391099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5E4A0-B31F-C399-948B-7EE4DCC79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D4E89-5857-028E-9E85-B18E4170CA60}"/>
              </a:ext>
            </a:extLst>
          </p:cNvPr>
          <p:cNvSpPr>
            <a:spLocks noGrp="1"/>
          </p:cNvSpPr>
          <p:nvPr>
            <p:ph type="title"/>
          </p:nvPr>
        </p:nvSpPr>
        <p:spPr>
          <a:xfrm>
            <a:off x="1096963" y="287338"/>
            <a:ext cx="10173418" cy="1449387"/>
          </a:xfrm>
        </p:spPr>
        <p:txBody>
          <a:bodyPr/>
          <a:lstStyle/>
          <a:p>
            <a:r>
              <a:rPr lang="en-US"/>
              <a:t>Recommendation</a:t>
            </a:r>
          </a:p>
        </p:txBody>
      </p:sp>
      <p:sp>
        <p:nvSpPr>
          <p:cNvPr id="3" name="Content Placeholder 2">
            <a:extLst>
              <a:ext uri="{FF2B5EF4-FFF2-40B4-BE49-F238E27FC236}">
                <a16:creationId xmlns:a16="http://schemas.microsoft.com/office/drawing/2014/main" id="{62519CFA-B310-9C10-97E4-531D47A73B5B}"/>
              </a:ext>
            </a:extLst>
          </p:cNvPr>
          <p:cNvSpPr>
            <a:spLocks noGrp="1"/>
          </p:cNvSpPr>
          <p:nvPr>
            <p:ph idx="1"/>
          </p:nvPr>
        </p:nvSpPr>
        <p:spPr>
          <a:xfrm>
            <a:off x="1211981" y="1846263"/>
            <a:ext cx="10173418" cy="4022725"/>
          </a:xfrm>
        </p:spPr>
        <p:txBody>
          <a:bodyPr/>
          <a:lstStyle/>
          <a:p>
            <a:pPr marL="0" marR="0" lvl="0" indent="0" algn="l" defTabSz="914400" rtl="0" eaLnBrk="1" fontAlgn="base" latinLnBrk="0" hangingPunct="1">
              <a:lnSpc>
                <a:spcPct val="90000"/>
              </a:lnSpc>
              <a:spcBef>
                <a:spcPts val="1200"/>
              </a:spcBef>
              <a:spcAft>
                <a:spcPts val="200"/>
              </a:spcAft>
              <a:buClrTx/>
              <a:buSzPct val="100000"/>
              <a:buNone/>
              <a:tabLst/>
              <a:defRPr/>
            </a:pPr>
            <a:r>
              <a:rPr lang="en-US">
                <a:latin typeface="Calibri Light"/>
              </a:rPr>
              <a:t>Staff recommends that Bellaire execute the Purchase &amp; Sale Agreement with Houston to secure land for stormwater detention for the Cypress Ditch project, and to secure a cost-effective solution to our wastewater treatment needs for a period of up to 100 years.</a:t>
            </a:r>
          </a:p>
          <a:p>
            <a:pPr marL="0" indent="0">
              <a:buClrTx/>
              <a:buNone/>
            </a:pPr>
            <a:endParaRPr lang="en-US" b="1" u="sng"/>
          </a:p>
          <a:p>
            <a:pPr marL="0" indent="0">
              <a:buClrTx/>
              <a:buNone/>
            </a:pPr>
            <a:endParaRPr lang="en-US" b="1" u="sng"/>
          </a:p>
          <a:p>
            <a:pPr marL="0" indent="0">
              <a:buNone/>
            </a:pPr>
            <a:endParaRPr lang="en-US"/>
          </a:p>
        </p:txBody>
      </p:sp>
      <p:sp>
        <p:nvSpPr>
          <p:cNvPr id="4" name="Slide Number Placeholder 3">
            <a:extLst>
              <a:ext uri="{FF2B5EF4-FFF2-40B4-BE49-F238E27FC236}">
                <a16:creationId xmlns:a16="http://schemas.microsoft.com/office/drawing/2014/main" id="{145C0EC5-D0EB-A311-88D2-0A9E7A0AA441}"/>
              </a:ext>
            </a:extLst>
          </p:cNvPr>
          <p:cNvSpPr>
            <a:spLocks noGrp="1"/>
          </p:cNvSpPr>
          <p:nvPr>
            <p:ph type="sldNum" sz="quarter" idx="12"/>
          </p:nvPr>
        </p:nvSpPr>
        <p:spPr/>
        <p:txBody>
          <a:bodyPr/>
          <a:lstStyle/>
          <a:p>
            <a:pPr>
              <a:defRPr/>
            </a:pPr>
            <a:fld id="{B708DEFD-B7A2-45EA-AE20-B615F24B87E6}" type="slidenum">
              <a:rPr lang="en-US" smtClean="0"/>
              <a:pPr>
                <a:defRPr/>
              </a:pPr>
              <a:t>12</a:t>
            </a:fld>
            <a:endParaRPr lang="en-US"/>
          </a:p>
        </p:txBody>
      </p:sp>
    </p:spTree>
    <p:extLst>
      <p:ext uri="{BB962C8B-B14F-4D97-AF65-F5344CB8AC3E}">
        <p14:creationId xmlns:p14="http://schemas.microsoft.com/office/powerpoint/2010/main" val="375444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C1670-0FB4-9D9A-CD9F-73477CF28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C929A-20BC-07B3-5950-C07E0881D184}"/>
              </a:ext>
            </a:extLst>
          </p:cNvPr>
          <p:cNvSpPr>
            <a:spLocks noGrp="1"/>
          </p:cNvSpPr>
          <p:nvPr>
            <p:ph type="ctrTitle"/>
          </p:nvPr>
        </p:nvSpPr>
        <p:spPr>
          <a:xfrm>
            <a:off x="1100051" y="758952"/>
            <a:ext cx="10428973" cy="3566160"/>
          </a:xfrm>
        </p:spPr>
        <p:txBody>
          <a:bodyPr>
            <a:normAutofit fontScale="90000"/>
          </a:bodyPr>
          <a:lstStyle/>
          <a:p>
            <a:br>
              <a:rPr lang="en-US" sz="7000">
                <a:latin typeface="Cambria" panose="02040503050406030204" pitchFamily="18" charset="0"/>
                <a:ea typeface="Cambria" panose="02040503050406030204" pitchFamily="18" charset="0"/>
              </a:rPr>
            </a:br>
            <a:br>
              <a:rPr lang="en-US" sz="7000">
                <a:latin typeface="Cambria" panose="02040503050406030204" pitchFamily="18" charset="0"/>
                <a:ea typeface="Cambria" panose="02040503050406030204" pitchFamily="18" charset="0"/>
              </a:rPr>
            </a:br>
            <a:br>
              <a:rPr lang="en-US" sz="7000">
                <a:latin typeface="Cambria" panose="02040503050406030204" pitchFamily="18" charset="0"/>
                <a:ea typeface="Cambria" panose="02040503050406030204" pitchFamily="18" charset="0"/>
              </a:rPr>
            </a:br>
            <a:r>
              <a:rPr lang="en-US" sz="5600">
                <a:latin typeface="Cambria" panose="02040503050406030204" pitchFamily="18" charset="0"/>
                <a:ea typeface="Cambria" panose="02040503050406030204" pitchFamily="18" charset="0"/>
              </a:rPr>
              <a:t>Questions &amp; Discussion</a:t>
            </a:r>
            <a:br>
              <a:rPr lang="en-US" sz="4800">
                <a:latin typeface="Cambria" panose="02040503050406030204" pitchFamily="18" charset="0"/>
                <a:ea typeface="Cambria" panose="02040503050406030204" pitchFamily="18" charset="0"/>
              </a:rPr>
            </a:br>
            <a:endParaRPr lang="en-US" sz="4800">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9A02A4F0-CE49-A65B-F22F-33AE50FF1D40}"/>
              </a:ext>
            </a:extLst>
          </p:cNvPr>
          <p:cNvSpPr>
            <a:spLocks noGrp="1"/>
          </p:cNvSpPr>
          <p:nvPr>
            <p:ph type="subTitle" idx="1"/>
          </p:nvPr>
        </p:nvSpPr>
        <p:spPr/>
        <p:txBody>
          <a:bodyPr/>
          <a:lstStyle/>
          <a:p>
            <a:r>
              <a:rPr lang="en-US" cap="none"/>
              <a:t>May 19, 2025</a:t>
            </a:r>
          </a:p>
        </p:txBody>
      </p:sp>
    </p:spTree>
    <p:extLst>
      <p:ext uri="{BB962C8B-B14F-4D97-AF65-F5344CB8AC3E}">
        <p14:creationId xmlns:p14="http://schemas.microsoft.com/office/powerpoint/2010/main" val="160424406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FAE5-EE65-6EEE-86BB-D2A5DC6E2D7A}"/>
              </a:ext>
            </a:extLst>
          </p:cNvPr>
          <p:cNvSpPr>
            <a:spLocks noGrp="1"/>
          </p:cNvSpPr>
          <p:nvPr>
            <p:ph type="title"/>
          </p:nvPr>
        </p:nvSpPr>
        <p:spPr/>
        <p:txBody>
          <a:bodyPr/>
          <a:lstStyle/>
          <a:p>
            <a:r>
              <a:rPr lang="en-US"/>
              <a:t>Houston Needs Stormwater Detention</a:t>
            </a:r>
          </a:p>
        </p:txBody>
      </p:sp>
      <p:sp>
        <p:nvSpPr>
          <p:cNvPr id="3" name="Content Placeholder 2">
            <a:extLst>
              <a:ext uri="{FF2B5EF4-FFF2-40B4-BE49-F238E27FC236}">
                <a16:creationId xmlns:a16="http://schemas.microsoft.com/office/drawing/2014/main" id="{E711B317-D641-02E2-9B42-82B9C5D1B2DF}"/>
              </a:ext>
            </a:extLst>
          </p:cNvPr>
          <p:cNvSpPr>
            <a:spLocks noGrp="1"/>
          </p:cNvSpPr>
          <p:nvPr>
            <p:ph idx="1"/>
          </p:nvPr>
        </p:nvSpPr>
        <p:spPr>
          <a:xfrm>
            <a:off x="1211981" y="1846263"/>
            <a:ext cx="10058400" cy="4022725"/>
          </a:xfrm>
        </p:spPr>
        <p:txBody>
          <a:bodyPr/>
          <a:lstStyle/>
          <a:p>
            <a:pPr marL="0" indent="0">
              <a:buClrTx/>
              <a:buNone/>
            </a:pPr>
            <a:r>
              <a:rPr lang="en-US"/>
              <a:t>Houston needs land for stormwater detention near Keegan’s Bayou and wants to acquire Bellaire’s 76-acre </a:t>
            </a:r>
            <a:r>
              <a:rPr lang="en-US" b="1"/>
              <a:t>Ruffino Tract </a:t>
            </a:r>
            <a:r>
              <a:rPr lang="en-US"/>
              <a:t>for this purpose.</a:t>
            </a:r>
          </a:p>
          <a:p>
            <a:pPr marL="0" indent="0">
              <a:buClrTx/>
              <a:buNone/>
            </a:pPr>
            <a:r>
              <a:rPr lang="en-US"/>
              <a:t>In June 2022, the parties signed an MOU for sale or long-term lease of the Ruffino Tract from Bellaire to Houston.  Houston filed paperwork with TCEQ to allow it to excavate the closed landfill, but it did not have </a:t>
            </a:r>
            <a:r>
              <a:rPr lang="en-US" b="1"/>
              <a:t>$11.6M</a:t>
            </a:r>
            <a:r>
              <a:rPr lang="en-US"/>
              <a:t> to purchase the Ruffino Tract.   </a:t>
            </a:r>
            <a:endParaRPr lang="en-US">
              <a:ea typeface="Calibri Light"/>
              <a:cs typeface="Calibri Light"/>
            </a:endParaRPr>
          </a:p>
          <a:p>
            <a:pPr marL="0" indent="0">
              <a:buClrTx/>
              <a:buNone/>
            </a:pPr>
            <a:r>
              <a:rPr lang="en-US"/>
              <a:t>Negotiation stalled.</a:t>
            </a:r>
            <a:endParaRPr lang="en-US">
              <a:ea typeface="Calibri Light"/>
              <a:cs typeface="Calibri Light"/>
            </a:endParaRPr>
          </a:p>
          <a:p>
            <a:pPr marL="0" indent="0">
              <a:buClrTx/>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A933A3EF-265F-818B-D89E-C0D50E32B89F}"/>
              </a:ext>
            </a:extLst>
          </p:cNvPr>
          <p:cNvSpPr>
            <a:spLocks noGrp="1"/>
          </p:cNvSpPr>
          <p:nvPr>
            <p:ph type="sldNum" sz="quarter" idx="12"/>
          </p:nvPr>
        </p:nvSpPr>
        <p:spPr/>
        <p:txBody>
          <a:bodyPr/>
          <a:lstStyle/>
          <a:p>
            <a:pPr>
              <a:defRPr/>
            </a:pPr>
            <a:fld id="{B708DEFD-B7A2-45EA-AE20-B615F24B87E6}" type="slidenum">
              <a:rPr lang="en-US" smtClean="0"/>
              <a:pPr>
                <a:defRPr/>
              </a:pPr>
              <a:t>2</a:t>
            </a:fld>
            <a:endParaRPr lang="en-US"/>
          </a:p>
        </p:txBody>
      </p:sp>
    </p:spTree>
    <p:extLst>
      <p:ext uri="{BB962C8B-B14F-4D97-AF65-F5344CB8AC3E}">
        <p14:creationId xmlns:p14="http://schemas.microsoft.com/office/powerpoint/2010/main" val="385485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B5F1B-FAAF-BC93-D650-27676563A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75685-63F8-23A4-19CB-BD70EB8A8A85}"/>
              </a:ext>
            </a:extLst>
          </p:cNvPr>
          <p:cNvSpPr>
            <a:spLocks noGrp="1"/>
          </p:cNvSpPr>
          <p:nvPr>
            <p:ph type="title"/>
          </p:nvPr>
        </p:nvSpPr>
        <p:spPr/>
        <p:txBody>
          <a:bodyPr/>
          <a:lstStyle/>
          <a:p>
            <a:r>
              <a:rPr lang="en-US"/>
              <a:t>Bellaire Needs Stormwater Detention</a:t>
            </a:r>
          </a:p>
        </p:txBody>
      </p:sp>
      <p:sp>
        <p:nvSpPr>
          <p:cNvPr id="3" name="Content Placeholder 2">
            <a:extLst>
              <a:ext uri="{FF2B5EF4-FFF2-40B4-BE49-F238E27FC236}">
                <a16:creationId xmlns:a16="http://schemas.microsoft.com/office/drawing/2014/main" id="{436E669A-BEC2-B9EC-3EFB-11CF305CFB3A}"/>
              </a:ext>
            </a:extLst>
          </p:cNvPr>
          <p:cNvSpPr>
            <a:spLocks noGrp="1"/>
          </p:cNvSpPr>
          <p:nvPr>
            <p:ph idx="1"/>
          </p:nvPr>
        </p:nvSpPr>
        <p:spPr>
          <a:xfrm>
            <a:off x="1211979" y="1846263"/>
            <a:ext cx="10254115" cy="4022725"/>
          </a:xfrm>
        </p:spPr>
        <p:txBody>
          <a:bodyPr/>
          <a:lstStyle/>
          <a:p>
            <a:pPr marL="0" indent="0">
              <a:buClrTx/>
              <a:buNone/>
              <a:defRPr/>
            </a:pPr>
            <a:r>
              <a:rPr lang="en-US">
                <a:latin typeface="Calibri Light"/>
              </a:rPr>
              <a:t>In December 2022, Bellaire hired Ardurra to manage our regional drainage program, including development of a project to expand the capacity of Cypress Ditch. This project requires stormwater detention.</a:t>
            </a:r>
          </a:p>
          <a:p>
            <a:pPr marL="0" indent="0">
              <a:buClrTx/>
              <a:buNone/>
              <a:defRPr/>
            </a:pPr>
            <a:r>
              <a:rPr kumimoji="0" lang="en-US" sz="2800" b="0" i="0" u="none" strike="noStrike" kern="1200" cap="none" spc="0" normalizeH="0" baseline="0" noProof="0">
                <a:ln>
                  <a:noFill/>
                </a:ln>
                <a:solidFill>
                  <a:srgbClr val="404040"/>
                </a:solidFill>
                <a:effectLst/>
                <a:uLnTx/>
                <a:uFillTx/>
                <a:latin typeface="Calibri Light"/>
                <a:ea typeface="+mn-ea"/>
                <a:cs typeface="+mn-cs"/>
              </a:rPr>
              <a:t>Bellaire </a:t>
            </a:r>
            <a:r>
              <a:rPr lang="en-US">
                <a:latin typeface="Calibri Light"/>
              </a:rPr>
              <a:t>wants to acquire </a:t>
            </a:r>
            <a:r>
              <a:rPr kumimoji="0" lang="en-US" sz="2800" b="0" i="0" u="none" strike="noStrike" kern="1200" cap="none" spc="0" normalizeH="0" baseline="0" noProof="0">
                <a:ln>
                  <a:noFill/>
                </a:ln>
                <a:solidFill>
                  <a:srgbClr val="404040"/>
                </a:solidFill>
                <a:effectLst/>
                <a:uLnTx/>
                <a:uFillTx/>
                <a:latin typeface="Calibri Light"/>
                <a:ea typeface="+mn-ea"/>
                <a:cs typeface="+mn-cs"/>
              </a:rPr>
              <a:t>Houston’s </a:t>
            </a:r>
            <a:r>
              <a:rPr lang="en-US">
                <a:latin typeface="Calibri Light"/>
              </a:rPr>
              <a:t>approximately 13.15-acre</a:t>
            </a:r>
            <a:r>
              <a:rPr kumimoji="0" lang="en-US" sz="2800" b="0" i="0" u="none" strike="noStrike" kern="1200" cap="none" spc="0" normalizeH="0" baseline="0" noProof="0">
                <a:ln>
                  <a:noFill/>
                </a:ln>
                <a:solidFill>
                  <a:srgbClr val="404040"/>
                </a:solidFill>
                <a:effectLst/>
                <a:uLnTx/>
                <a:uFillTx/>
                <a:latin typeface="Calibri Light"/>
                <a:ea typeface="+mn-ea"/>
                <a:cs typeface="+mn-cs"/>
              </a:rPr>
              <a:t> </a:t>
            </a:r>
            <a:r>
              <a:rPr kumimoji="0" lang="en-US" sz="2800" b="1" i="0" u="none" strike="noStrike" kern="1200" cap="none" spc="0" normalizeH="0" baseline="0" noProof="0">
                <a:ln>
                  <a:noFill/>
                </a:ln>
                <a:solidFill>
                  <a:srgbClr val="404040"/>
                </a:solidFill>
                <a:effectLst/>
                <a:uLnTx/>
                <a:uFillTx/>
                <a:latin typeface="Calibri Light"/>
                <a:ea typeface="+mn-ea"/>
                <a:cs typeface="+mn-cs"/>
              </a:rPr>
              <a:t>Beechnut Tracts </a:t>
            </a:r>
            <a:r>
              <a:rPr kumimoji="0" lang="en-US" sz="2800" i="0" u="none" strike="noStrike" kern="1200" cap="none" spc="0" normalizeH="0" baseline="0" noProof="0">
                <a:ln>
                  <a:noFill/>
                </a:ln>
                <a:solidFill>
                  <a:srgbClr val="404040"/>
                </a:solidFill>
                <a:effectLst/>
                <a:uLnTx/>
                <a:uFillTx/>
                <a:latin typeface="Calibri Light"/>
                <a:ea typeface="+mn-ea"/>
                <a:cs typeface="+mn-cs"/>
              </a:rPr>
              <a:t>for this purpose</a:t>
            </a:r>
            <a:r>
              <a:rPr lang="en-US">
                <a:latin typeface="Calibri Light"/>
              </a:rPr>
              <a:t>,</a:t>
            </a:r>
            <a:r>
              <a:rPr kumimoji="0" lang="en-US" sz="2800" i="0" u="none" strike="noStrike" kern="1200" cap="none" spc="0" normalizeH="0" baseline="0" noProof="0">
                <a:ln>
                  <a:noFill/>
                </a:ln>
                <a:solidFill>
                  <a:srgbClr val="404040"/>
                </a:solidFill>
                <a:effectLst/>
                <a:uLnTx/>
                <a:uFillTx/>
                <a:latin typeface="Calibri Light"/>
                <a:ea typeface="+mn-ea"/>
                <a:cs typeface="+mn-cs"/>
              </a:rPr>
              <a:t> but </a:t>
            </a:r>
            <a:r>
              <a:rPr lang="en-US"/>
              <a:t>we did not have </a:t>
            </a:r>
            <a:r>
              <a:rPr lang="en-US" b="1"/>
              <a:t>$6.46M</a:t>
            </a:r>
            <a:r>
              <a:rPr lang="en-US"/>
              <a:t> to purchase them – and the Beechnut Tracts alone do not meet project detention requirements.</a:t>
            </a:r>
            <a:endParaRPr kumimoji="0" lang="en-US" sz="2800" b="0" i="0" u="none" strike="noStrike" kern="1200" cap="none" spc="0" normalizeH="0" baseline="0" noProof="0">
              <a:ln>
                <a:noFill/>
              </a:ln>
              <a:solidFill>
                <a:srgbClr val="404040"/>
              </a:solidFill>
              <a:effectLst/>
              <a:uLnTx/>
              <a:uFillTx/>
              <a:latin typeface="+mn-ea"/>
            </a:endParaRPr>
          </a:p>
          <a:p>
            <a:pPr marL="0" indent="0">
              <a:buClrTx/>
              <a:buNone/>
              <a:defRPr/>
            </a:pPr>
            <a:endParaRPr lang="en-US" sz="2800" b="0" i="0" u="none" strike="noStrike" kern="1200" cap="none" spc="0" normalizeH="0" baseline="0" noProof="0">
              <a:ln>
                <a:noFill/>
              </a:ln>
              <a:solidFill>
                <a:srgbClr val="404040"/>
              </a:solidFill>
              <a:effectLst/>
              <a:uLnTx/>
              <a:uFillTx/>
              <a:latin typeface="Calibri Light"/>
              <a:ea typeface="Calibri Light"/>
              <a:cs typeface="Calibri Light"/>
            </a:endParaRPr>
          </a:p>
          <a:p>
            <a:pPr marL="0" indent="0">
              <a:buClrTx/>
              <a:buNone/>
            </a:pPr>
            <a:endParaRPr lang="en-US" b="1" u="sng"/>
          </a:p>
          <a:p>
            <a:pPr marL="0" indent="0">
              <a:buClrTx/>
              <a:buNone/>
            </a:pPr>
            <a:endParaRPr lang="en-US" b="1" u="sng"/>
          </a:p>
          <a:p>
            <a:pPr marL="0" indent="0">
              <a:buNone/>
            </a:pPr>
            <a:endParaRPr lang="en-US"/>
          </a:p>
        </p:txBody>
      </p:sp>
      <p:sp>
        <p:nvSpPr>
          <p:cNvPr id="4" name="Slide Number Placeholder 3">
            <a:extLst>
              <a:ext uri="{FF2B5EF4-FFF2-40B4-BE49-F238E27FC236}">
                <a16:creationId xmlns:a16="http://schemas.microsoft.com/office/drawing/2014/main" id="{42598DD5-1056-619B-80C5-F269F0E5C50D}"/>
              </a:ext>
            </a:extLst>
          </p:cNvPr>
          <p:cNvSpPr>
            <a:spLocks noGrp="1"/>
          </p:cNvSpPr>
          <p:nvPr>
            <p:ph type="sldNum" sz="quarter" idx="12"/>
          </p:nvPr>
        </p:nvSpPr>
        <p:spPr/>
        <p:txBody>
          <a:bodyPr/>
          <a:lstStyle/>
          <a:p>
            <a:pPr>
              <a:defRPr/>
            </a:pPr>
            <a:fld id="{B708DEFD-B7A2-45EA-AE20-B615F24B87E6}" type="slidenum">
              <a:rPr lang="en-US" smtClean="0"/>
              <a:pPr>
                <a:defRPr/>
              </a:pPr>
              <a:t>3</a:t>
            </a:fld>
            <a:endParaRPr lang="en-US"/>
          </a:p>
        </p:txBody>
      </p:sp>
    </p:spTree>
    <p:extLst>
      <p:ext uri="{BB962C8B-B14F-4D97-AF65-F5344CB8AC3E}">
        <p14:creationId xmlns:p14="http://schemas.microsoft.com/office/powerpoint/2010/main" val="63997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C58E8-D9B2-6C8C-BB66-533771DE3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69D7D-44EB-6AAB-C2B2-9878D06B3543}"/>
              </a:ext>
            </a:extLst>
          </p:cNvPr>
          <p:cNvSpPr>
            <a:spLocks noGrp="1"/>
          </p:cNvSpPr>
          <p:nvPr>
            <p:ph type="title"/>
          </p:nvPr>
        </p:nvSpPr>
        <p:spPr>
          <a:xfrm>
            <a:off x="1096963" y="287338"/>
            <a:ext cx="10173418" cy="1449387"/>
          </a:xfrm>
        </p:spPr>
        <p:txBody>
          <a:bodyPr/>
          <a:lstStyle/>
          <a:p>
            <a:r>
              <a:rPr lang="en-US"/>
              <a:t>Bellaire Needs Wastewater Treatment</a:t>
            </a:r>
          </a:p>
        </p:txBody>
      </p:sp>
      <p:sp>
        <p:nvSpPr>
          <p:cNvPr id="3" name="Content Placeholder 2">
            <a:extLst>
              <a:ext uri="{FF2B5EF4-FFF2-40B4-BE49-F238E27FC236}">
                <a16:creationId xmlns:a16="http://schemas.microsoft.com/office/drawing/2014/main" id="{EFD7A1E8-41C1-9D2B-2001-F5562818CF5F}"/>
              </a:ext>
            </a:extLst>
          </p:cNvPr>
          <p:cNvSpPr>
            <a:spLocks noGrp="1"/>
          </p:cNvSpPr>
          <p:nvPr>
            <p:ph idx="1"/>
          </p:nvPr>
        </p:nvSpPr>
        <p:spPr>
          <a:xfrm>
            <a:off x="1211981" y="1846263"/>
            <a:ext cx="10058400" cy="4022725"/>
          </a:xfrm>
        </p:spPr>
        <p:txBody>
          <a:bodyPr/>
          <a:lstStyle/>
          <a:p>
            <a:pPr marL="0" indent="0">
              <a:buClrTx/>
              <a:buNone/>
              <a:defRPr/>
            </a:pPr>
            <a:r>
              <a:rPr lang="en-US">
                <a:latin typeface="Calibri Light"/>
              </a:rPr>
              <a:t>In September 2023, Bellaire hired HDR to assess our WWTP. In July 2024, HDR advised that the </a:t>
            </a:r>
            <a:r>
              <a:rPr lang="en-US" b="1">
                <a:latin typeface="Calibri Light"/>
              </a:rPr>
              <a:t>WWTP is past its useful life and requires major rehab or replacement now</a:t>
            </a:r>
            <a:r>
              <a:rPr lang="en-US">
                <a:latin typeface="Calibri Light"/>
              </a:rPr>
              <a:t>.</a:t>
            </a:r>
          </a:p>
          <a:p>
            <a:pPr marL="0" indent="0">
              <a:buClrTx/>
              <a:buNone/>
              <a:defRPr/>
            </a:pPr>
            <a:r>
              <a:rPr lang="en-US">
                <a:latin typeface="Calibri Light"/>
              </a:rPr>
              <a:t>Three options were presented:</a:t>
            </a:r>
            <a:endParaRPr lang="en-US">
              <a:latin typeface="Calibri Light"/>
              <a:ea typeface="Calibri Light"/>
              <a:cs typeface="Calibri Light"/>
            </a:endParaRPr>
          </a:p>
          <a:p>
            <a:pPr marL="514350" marR="0" lvl="0" indent="-514350" algn="l" defTabSz="914400" rtl="0" eaLnBrk="1" fontAlgn="base" latinLnBrk="0" hangingPunct="1">
              <a:lnSpc>
                <a:spcPct val="90000"/>
              </a:lnSpc>
              <a:spcBef>
                <a:spcPts val="1200"/>
              </a:spcBef>
              <a:spcAft>
                <a:spcPts val="200"/>
              </a:spcAft>
              <a:buClrTx/>
              <a:buSzPct val="100000"/>
              <a:buFont typeface="+mj-lt"/>
              <a:buAutoNum type="arabicPeriod"/>
              <a:tabLst/>
              <a:defRPr/>
            </a:pPr>
            <a:r>
              <a:rPr lang="en-US">
                <a:latin typeface="Calibri Light"/>
              </a:rPr>
              <a:t>Rehab/replace WWTP on existing site ($107M)</a:t>
            </a:r>
            <a:endParaRPr lang="en-US">
              <a:latin typeface="Calibri Light"/>
              <a:ea typeface="Calibri Light"/>
              <a:cs typeface="Calibri Light"/>
            </a:endParaRPr>
          </a:p>
          <a:p>
            <a:pPr marL="514350" marR="0" lvl="0" indent="-514350" algn="l" defTabSz="914400" rtl="0" eaLnBrk="1" fontAlgn="base" latinLnBrk="0" hangingPunct="1">
              <a:lnSpc>
                <a:spcPct val="90000"/>
              </a:lnSpc>
              <a:spcBef>
                <a:spcPts val="1200"/>
              </a:spcBef>
              <a:spcAft>
                <a:spcPts val="200"/>
              </a:spcAft>
              <a:buClrTx/>
              <a:buSzPct val="100000"/>
              <a:buFont typeface="+mj-lt"/>
              <a:buAutoNum type="arabicPeriod"/>
              <a:tabLst/>
              <a:defRPr/>
            </a:pPr>
            <a:r>
              <a:rPr lang="en-US">
                <a:latin typeface="Calibri Light"/>
              </a:rPr>
              <a:t>Construct new WWTP on adjacent site ($131.7M)</a:t>
            </a:r>
            <a:endParaRPr lang="en-US">
              <a:latin typeface="Calibri Light"/>
              <a:ea typeface="Calibri Light"/>
              <a:cs typeface="Calibri Light"/>
            </a:endParaRPr>
          </a:p>
          <a:p>
            <a:pPr marL="514350" marR="0" lvl="0" indent="-514350" algn="l" defTabSz="914400" rtl="0" eaLnBrk="1" fontAlgn="base" latinLnBrk="0" hangingPunct="1">
              <a:lnSpc>
                <a:spcPct val="90000"/>
              </a:lnSpc>
              <a:spcBef>
                <a:spcPts val="1200"/>
              </a:spcBef>
              <a:spcAft>
                <a:spcPts val="200"/>
              </a:spcAft>
              <a:buClrTx/>
              <a:buSzPct val="100000"/>
              <a:buFont typeface="+mj-lt"/>
              <a:buAutoNum type="arabicPeriod"/>
              <a:tabLst/>
              <a:defRPr/>
            </a:pPr>
            <a:r>
              <a:rPr lang="en-US">
                <a:latin typeface="Calibri Light"/>
              </a:rPr>
              <a:t>Decommission WWTP and connect to Houston ($11.48M)</a:t>
            </a:r>
            <a:endParaRPr lang="en-US">
              <a:latin typeface="Calibri Light"/>
              <a:ea typeface="Calibri Light"/>
              <a:cs typeface="Calibri Light"/>
            </a:endParaRPr>
          </a:p>
          <a:p>
            <a:pPr marL="0" marR="0" lvl="0" indent="0" algn="l" defTabSz="914400" rtl="0" eaLnBrk="1" fontAlgn="base" latinLnBrk="0" hangingPunct="1">
              <a:lnSpc>
                <a:spcPct val="90000"/>
              </a:lnSpc>
              <a:spcBef>
                <a:spcPts val="1200"/>
              </a:spcBef>
              <a:spcAft>
                <a:spcPts val="200"/>
              </a:spcAft>
              <a:buClrTx/>
              <a:buSzPct val="100000"/>
              <a:buFont typeface="Calibri" panose="020F0502020204030204" pitchFamily="34" charset="0"/>
              <a:buNone/>
              <a:tabLst/>
              <a:defRPr/>
            </a:pPr>
            <a:endParaRPr lang="en-US">
              <a:latin typeface="Calibri Light"/>
            </a:endParaRPr>
          </a:p>
          <a:p>
            <a:pPr marL="0" marR="0" lvl="0" indent="0" algn="l" defTabSz="914400" rtl="0" eaLnBrk="1" fontAlgn="base" latinLnBrk="0" hangingPunct="1">
              <a:lnSpc>
                <a:spcPct val="90000"/>
              </a:lnSpc>
              <a:spcBef>
                <a:spcPts val="1200"/>
              </a:spcBef>
              <a:spcAft>
                <a:spcPts val="200"/>
              </a:spcAft>
              <a:buClrTx/>
              <a:buSzPct val="100000"/>
              <a:buFont typeface="Calibri" panose="020F0502020204030204" pitchFamily="34" charset="0"/>
              <a:buNone/>
              <a:tabLst/>
              <a:defRPr/>
            </a:pPr>
            <a:endParaRPr lang="en-US">
              <a:latin typeface="Calibri Light"/>
            </a:endParaRPr>
          </a:p>
          <a:p>
            <a:pPr marL="0" indent="0">
              <a:buClrTx/>
              <a:buNone/>
            </a:pPr>
            <a:endParaRPr lang="en-US" b="1" u="sng"/>
          </a:p>
          <a:p>
            <a:pPr marL="0" indent="0">
              <a:buClrTx/>
              <a:buNone/>
            </a:pPr>
            <a:endParaRPr lang="en-US" b="1" u="sng"/>
          </a:p>
          <a:p>
            <a:pPr marL="0" indent="0">
              <a:buNone/>
            </a:pPr>
            <a:endParaRPr lang="en-US"/>
          </a:p>
        </p:txBody>
      </p:sp>
      <p:sp>
        <p:nvSpPr>
          <p:cNvPr id="4" name="Slide Number Placeholder 3">
            <a:extLst>
              <a:ext uri="{FF2B5EF4-FFF2-40B4-BE49-F238E27FC236}">
                <a16:creationId xmlns:a16="http://schemas.microsoft.com/office/drawing/2014/main" id="{E3178A85-0962-375B-E9ED-3D1128C1694A}"/>
              </a:ext>
            </a:extLst>
          </p:cNvPr>
          <p:cNvSpPr>
            <a:spLocks noGrp="1"/>
          </p:cNvSpPr>
          <p:nvPr>
            <p:ph type="sldNum" sz="quarter" idx="12"/>
          </p:nvPr>
        </p:nvSpPr>
        <p:spPr/>
        <p:txBody>
          <a:bodyPr/>
          <a:lstStyle/>
          <a:p>
            <a:pPr>
              <a:defRPr/>
            </a:pPr>
            <a:fld id="{B708DEFD-B7A2-45EA-AE20-B615F24B87E6}" type="slidenum">
              <a:rPr lang="en-US" smtClean="0"/>
              <a:pPr>
                <a:defRPr/>
              </a:pPr>
              <a:t>4</a:t>
            </a:fld>
            <a:endParaRPr lang="en-US"/>
          </a:p>
        </p:txBody>
      </p:sp>
    </p:spTree>
    <p:extLst>
      <p:ext uri="{BB962C8B-B14F-4D97-AF65-F5344CB8AC3E}">
        <p14:creationId xmlns:p14="http://schemas.microsoft.com/office/powerpoint/2010/main" val="366834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13BB-D419-DBC4-FCDE-061586E1C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D247C-B30B-75D9-6815-A77785CA584C}"/>
              </a:ext>
            </a:extLst>
          </p:cNvPr>
          <p:cNvSpPr>
            <a:spLocks noGrp="1"/>
          </p:cNvSpPr>
          <p:nvPr>
            <p:ph type="title"/>
          </p:nvPr>
        </p:nvSpPr>
        <p:spPr>
          <a:xfrm>
            <a:off x="1096963" y="287338"/>
            <a:ext cx="10173418" cy="1449387"/>
          </a:xfrm>
        </p:spPr>
        <p:txBody>
          <a:bodyPr/>
          <a:lstStyle/>
          <a:p>
            <a:r>
              <a:rPr lang="en-US"/>
              <a:t>Houston Has Wastewater Treatment</a:t>
            </a:r>
          </a:p>
        </p:txBody>
      </p:sp>
      <p:sp>
        <p:nvSpPr>
          <p:cNvPr id="3" name="Content Placeholder 2">
            <a:extLst>
              <a:ext uri="{FF2B5EF4-FFF2-40B4-BE49-F238E27FC236}">
                <a16:creationId xmlns:a16="http://schemas.microsoft.com/office/drawing/2014/main" id="{97BAA72E-83AC-3A61-3FA0-C128C07F4EF6}"/>
              </a:ext>
            </a:extLst>
          </p:cNvPr>
          <p:cNvSpPr>
            <a:spLocks noGrp="1"/>
          </p:cNvSpPr>
          <p:nvPr>
            <p:ph idx="1"/>
          </p:nvPr>
        </p:nvSpPr>
        <p:spPr>
          <a:xfrm>
            <a:off x="1211981" y="1846263"/>
            <a:ext cx="10058400" cy="4022725"/>
          </a:xfrm>
        </p:spPr>
        <p:txBody>
          <a:bodyPr/>
          <a:lstStyle/>
          <a:p>
            <a:pPr marL="0" indent="0">
              <a:buClrTx/>
              <a:buNone/>
              <a:defRPr/>
            </a:pPr>
            <a:r>
              <a:rPr lang="en-US">
                <a:latin typeface="Calibri Light"/>
              </a:rPr>
              <a:t>Houston’s </a:t>
            </a:r>
            <a:r>
              <a:rPr lang="en-US" b="1">
                <a:latin typeface="Calibri Light"/>
              </a:rPr>
              <a:t>Southwest WWTP</a:t>
            </a:r>
            <a:r>
              <a:rPr lang="en-US">
                <a:latin typeface="Calibri Light"/>
              </a:rPr>
              <a:t> is 800 feet away and has ample capacity to treat Bellaire’s wastewater flows.  It is one of the larger plants in Houston’s system and is scheduled to undergo a major rehab at a cost of $250-350M within the next 5-7 years.</a:t>
            </a:r>
          </a:p>
          <a:p>
            <a:pPr marL="0" indent="0">
              <a:buClrTx/>
              <a:buNone/>
              <a:defRPr/>
            </a:pPr>
            <a:r>
              <a:rPr lang="en-US">
                <a:latin typeface="Calibri Light"/>
              </a:rPr>
              <a:t>Bellaire could decommission our WWTP and connect to Houston’s Southwest WWTP for a fraction of the cost of rehabbing or replacing our WWTP – and doing so frees up 6.6 acres that Bellaire already owns for Cypress Ditch stormwater detention.</a:t>
            </a:r>
            <a:endParaRPr lang="en-US">
              <a:latin typeface="Calibri Light"/>
              <a:ea typeface="Calibri Light"/>
              <a:cs typeface="Calibri Light"/>
            </a:endParaRPr>
          </a:p>
          <a:p>
            <a:pPr marL="0" marR="0" lvl="0" indent="0" algn="l" defTabSz="914400" rtl="0" eaLnBrk="1" fontAlgn="base" latinLnBrk="0" hangingPunct="1">
              <a:lnSpc>
                <a:spcPct val="90000"/>
              </a:lnSpc>
              <a:spcBef>
                <a:spcPts val="1200"/>
              </a:spcBef>
              <a:spcAft>
                <a:spcPts val="200"/>
              </a:spcAft>
              <a:buClrTx/>
              <a:buSzPct val="100000"/>
              <a:buFont typeface="Calibri" panose="020F0502020204030204" pitchFamily="34" charset="0"/>
              <a:buNone/>
              <a:tabLst/>
              <a:defRPr/>
            </a:pPr>
            <a:endParaRPr lang="en-US">
              <a:latin typeface="Calibri Light"/>
            </a:endParaRPr>
          </a:p>
          <a:p>
            <a:pPr marL="0" indent="0">
              <a:buClrTx/>
              <a:buNone/>
            </a:pPr>
            <a:endParaRPr lang="en-US" b="1" u="sng"/>
          </a:p>
          <a:p>
            <a:pPr marL="0" indent="0">
              <a:buClrTx/>
              <a:buNone/>
            </a:pPr>
            <a:endParaRPr lang="en-US" b="1" u="sng"/>
          </a:p>
          <a:p>
            <a:pPr marL="0" indent="0">
              <a:buNone/>
            </a:pPr>
            <a:endParaRPr lang="en-US"/>
          </a:p>
        </p:txBody>
      </p:sp>
      <p:sp>
        <p:nvSpPr>
          <p:cNvPr id="4" name="Slide Number Placeholder 3">
            <a:extLst>
              <a:ext uri="{FF2B5EF4-FFF2-40B4-BE49-F238E27FC236}">
                <a16:creationId xmlns:a16="http://schemas.microsoft.com/office/drawing/2014/main" id="{1F3F0E5D-AF67-2BDF-4DEC-AE9B9D747D1C}"/>
              </a:ext>
            </a:extLst>
          </p:cNvPr>
          <p:cNvSpPr>
            <a:spLocks noGrp="1"/>
          </p:cNvSpPr>
          <p:nvPr>
            <p:ph type="sldNum" sz="quarter" idx="12"/>
          </p:nvPr>
        </p:nvSpPr>
        <p:spPr/>
        <p:txBody>
          <a:bodyPr/>
          <a:lstStyle/>
          <a:p>
            <a:pPr>
              <a:defRPr/>
            </a:pPr>
            <a:fld id="{B708DEFD-B7A2-45EA-AE20-B615F24B87E6}" type="slidenum">
              <a:rPr lang="en-US" smtClean="0"/>
              <a:pPr>
                <a:defRPr/>
              </a:pPr>
              <a:t>5</a:t>
            </a:fld>
            <a:endParaRPr lang="en-US"/>
          </a:p>
        </p:txBody>
      </p:sp>
    </p:spTree>
    <p:extLst>
      <p:ext uri="{BB962C8B-B14F-4D97-AF65-F5344CB8AC3E}">
        <p14:creationId xmlns:p14="http://schemas.microsoft.com/office/powerpoint/2010/main" val="208177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1F3AE-9A9D-18E7-A139-BD4BCA211162}"/>
              </a:ext>
            </a:extLst>
          </p:cNvPr>
          <p:cNvSpPr>
            <a:spLocks noGrp="1"/>
          </p:cNvSpPr>
          <p:nvPr>
            <p:ph type="sldNum" sz="quarter" idx="12"/>
          </p:nvPr>
        </p:nvSpPr>
        <p:spPr/>
        <p:txBody>
          <a:bodyPr/>
          <a:lstStyle/>
          <a:p>
            <a:pPr>
              <a:defRPr/>
            </a:pPr>
            <a:fld id="{EC99737A-A0AA-48B2-B80C-65BD50F1A2A3}" type="slidenum">
              <a:rPr lang="en-US"/>
              <a:pPr>
                <a:defRPr/>
              </a:pPr>
              <a:t>6</a:t>
            </a:fld>
            <a:endParaRPr lang="en-US"/>
          </a:p>
        </p:txBody>
      </p:sp>
      <p:pic>
        <p:nvPicPr>
          <p:cNvPr id="6" name="Picture 5" descr="Map&#10;&#10;AI-generated content may be incorrect.">
            <a:extLst>
              <a:ext uri="{FF2B5EF4-FFF2-40B4-BE49-F238E27FC236}">
                <a16:creationId xmlns:a16="http://schemas.microsoft.com/office/drawing/2014/main" id="{8D5FFBBD-DFF1-129F-6A85-4BEE98C8E2C1}"/>
              </a:ext>
            </a:extLst>
          </p:cNvPr>
          <p:cNvPicPr>
            <a:picLocks noChangeAspect="1"/>
          </p:cNvPicPr>
          <p:nvPr/>
        </p:nvPicPr>
        <p:blipFill>
          <a:blip r:embed="rId3">
            <a:extLst>
              <a:ext uri="{28A0092B-C50C-407E-A947-70E740481C1C}">
                <a14:useLocalDpi xmlns:a14="http://schemas.microsoft.com/office/drawing/2010/main" val="0"/>
              </a:ext>
            </a:extLst>
          </a:blip>
          <a:srcRect l="25166" t="20564" r="5089" b="12449"/>
          <a:stretch/>
        </p:blipFill>
        <p:spPr>
          <a:xfrm>
            <a:off x="1274243" y="-3309"/>
            <a:ext cx="9643515" cy="6394021"/>
          </a:xfrm>
          <a:prstGeom prst="rect">
            <a:avLst/>
          </a:prstGeom>
          <a:noFill/>
          <a:ln>
            <a:solidFill>
              <a:schemeClr val="tx1"/>
            </a:solidFill>
          </a:ln>
        </p:spPr>
      </p:pic>
    </p:spTree>
    <p:extLst>
      <p:ext uri="{BB962C8B-B14F-4D97-AF65-F5344CB8AC3E}">
        <p14:creationId xmlns:p14="http://schemas.microsoft.com/office/powerpoint/2010/main" val="100032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34DB8-CD7E-45F1-52D1-C718EC3DA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782D9-6052-D921-AEFA-BA34E13EB6A3}"/>
              </a:ext>
            </a:extLst>
          </p:cNvPr>
          <p:cNvSpPr>
            <a:spLocks noGrp="1"/>
          </p:cNvSpPr>
          <p:nvPr>
            <p:ph type="title"/>
          </p:nvPr>
        </p:nvSpPr>
        <p:spPr>
          <a:xfrm>
            <a:off x="1096963" y="287338"/>
            <a:ext cx="10173418" cy="1449387"/>
          </a:xfrm>
        </p:spPr>
        <p:txBody>
          <a:bodyPr/>
          <a:lstStyle/>
          <a:p>
            <a:r>
              <a:rPr lang="en-US"/>
              <a:t>Purchase &amp; Sale Agreement</a:t>
            </a:r>
          </a:p>
        </p:txBody>
      </p:sp>
      <p:sp>
        <p:nvSpPr>
          <p:cNvPr id="3" name="Content Placeholder 2">
            <a:extLst>
              <a:ext uri="{FF2B5EF4-FFF2-40B4-BE49-F238E27FC236}">
                <a16:creationId xmlns:a16="http://schemas.microsoft.com/office/drawing/2014/main" id="{2C3DEF85-BDE7-6AD8-F437-191F3D4E5C51}"/>
              </a:ext>
            </a:extLst>
          </p:cNvPr>
          <p:cNvSpPr>
            <a:spLocks noGrp="1"/>
          </p:cNvSpPr>
          <p:nvPr>
            <p:ph idx="1"/>
          </p:nvPr>
        </p:nvSpPr>
        <p:spPr>
          <a:xfrm>
            <a:off x="1211981" y="1846263"/>
            <a:ext cx="10530840" cy="4022725"/>
          </a:xfrm>
        </p:spPr>
        <p:txBody>
          <a:bodyPr/>
          <a:lstStyle/>
          <a:p>
            <a:pPr marL="0" indent="0">
              <a:buClrTx/>
              <a:buNone/>
              <a:defRPr/>
            </a:pPr>
            <a:r>
              <a:rPr lang="en-US">
                <a:latin typeface="Calibri Light"/>
              </a:rPr>
              <a:t>Leverages parties’ respective assets to advance flood mitigation projects in Bellaire and Houston and consolidate neighboring WWTPs without the need for either party to cash-fund the transaction:</a:t>
            </a:r>
          </a:p>
          <a:p>
            <a:pPr marL="90170" marR="0" lvl="0" indent="-27432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404040"/>
                </a:solidFill>
                <a:effectLst/>
                <a:uLnTx/>
                <a:uFillTx/>
                <a:latin typeface="Calibri Light"/>
                <a:ea typeface="+mn-ea"/>
                <a:cs typeface="+mn-cs"/>
              </a:rPr>
              <a:t>Bellaire will convey Ruffino Tract to Houston.</a:t>
            </a:r>
            <a:endParaRPr lang="en-US" sz="2800" b="0" i="0" u="none" strike="noStrike" kern="1200" cap="none" spc="0" normalizeH="0" baseline="0" noProof="0">
              <a:ln>
                <a:noFill/>
              </a:ln>
              <a:solidFill>
                <a:srgbClr val="404040"/>
              </a:solidFill>
              <a:effectLst/>
              <a:uLnTx/>
              <a:uFillTx/>
              <a:latin typeface="Calibri Light"/>
              <a:ea typeface="Calibri Light"/>
              <a:cs typeface="Calibri Light"/>
            </a:endParaRPr>
          </a:p>
          <a:p>
            <a:pPr marL="90170" marR="0" lvl="0" indent="-27432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404040"/>
                </a:solidFill>
                <a:effectLst/>
                <a:uLnTx/>
                <a:uFillTx/>
                <a:latin typeface="Calibri Light"/>
                <a:ea typeface="+mn-ea"/>
                <a:cs typeface="+mn-cs"/>
              </a:rPr>
              <a:t>Houston will convey Beechnut Tracts to Bellaire.</a:t>
            </a:r>
            <a:endParaRPr lang="en-US" sz="2800" b="0" i="0" u="none" strike="noStrike" kern="1200" cap="none" spc="0" normalizeH="0" baseline="0" noProof="0">
              <a:ln>
                <a:noFill/>
              </a:ln>
              <a:solidFill>
                <a:srgbClr val="404040"/>
              </a:solidFill>
              <a:effectLst/>
              <a:uLnTx/>
              <a:uFillTx/>
              <a:latin typeface="Calibri Light"/>
              <a:ea typeface="Calibri Light"/>
              <a:cs typeface="Calibri Light"/>
            </a:endParaRPr>
          </a:p>
          <a:p>
            <a:pPr marL="90170" marR="0" lvl="0" indent="-27432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404040"/>
                </a:solidFill>
                <a:effectLst/>
                <a:uLnTx/>
                <a:uFillTx/>
                <a:latin typeface="Calibri Light"/>
                <a:ea typeface="+mn-ea"/>
                <a:cs typeface="+mn-cs"/>
              </a:rPr>
              <a:t>Houston will contract with Bellaire to treat Bellaire’s wastewater.</a:t>
            </a:r>
            <a:endParaRPr lang="en-US" sz="2800" b="0" i="0" u="none" strike="noStrike" kern="1200" cap="none" spc="0" normalizeH="0" baseline="0" noProof="0">
              <a:ln>
                <a:noFill/>
              </a:ln>
              <a:solidFill>
                <a:srgbClr val="404040"/>
              </a:solidFill>
              <a:effectLst/>
              <a:uLnTx/>
              <a:uFillTx/>
              <a:latin typeface="Calibri Light"/>
              <a:ea typeface="Calibri Light"/>
              <a:cs typeface="Calibri Light"/>
            </a:endParaRPr>
          </a:p>
          <a:p>
            <a:pPr marL="90170" marR="0" lvl="0" indent="-27432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404040"/>
                </a:solidFill>
                <a:effectLst/>
                <a:uLnTx/>
                <a:uFillTx/>
                <a:latin typeface="Calibri Light"/>
                <a:ea typeface="+mn-ea"/>
                <a:cs typeface="+mn-cs"/>
              </a:rPr>
              <a:t>Houston will freeze impact fee to 2025 rate.</a:t>
            </a:r>
            <a:endParaRPr lang="en-US" sz="2800" b="0" i="0" u="none" strike="noStrike" kern="1200" cap="none" spc="0" normalizeH="0" baseline="0" noProof="0">
              <a:ln>
                <a:noFill/>
              </a:ln>
              <a:solidFill>
                <a:srgbClr val="404040"/>
              </a:solidFill>
              <a:effectLst/>
              <a:uLnTx/>
              <a:uFillTx/>
              <a:latin typeface="Calibri Light"/>
              <a:ea typeface="Calibri Light"/>
              <a:cs typeface="Calibri Light"/>
            </a:endParaRPr>
          </a:p>
          <a:p>
            <a:pPr marL="90170" marR="0" lvl="0" indent="-27432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404040"/>
                </a:solidFill>
                <a:effectLst/>
                <a:uLnTx/>
                <a:uFillTx/>
                <a:latin typeface="Calibri Light"/>
                <a:ea typeface="+mn-ea"/>
                <a:cs typeface="+mn-cs"/>
              </a:rPr>
              <a:t>Houston will credit Bellaire $5.14M against impact fee.</a:t>
            </a:r>
            <a:endParaRPr lang="en-US" sz="2800" b="0" i="0" u="none" strike="noStrike" kern="1200" cap="none" spc="0" normalizeH="0" baseline="0" noProof="0">
              <a:ln>
                <a:noFill/>
              </a:ln>
              <a:solidFill>
                <a:srgbClr val="404040"/>
              </a:solidFill>
              <a:effectLst/>
              <a:uLnTx/>
              <a:uFillTx/>
              <a:latin typeface="Calibri Light"/>
              <a:ea typeface="Calibri Light"/>
              <a:cs typeface="Calibri Light"/>
            </a:endParaRPr>
          </a:p>
          <a:p>
            <a:pPr marL="0" marR="0" lvl="0" indent="0" algn="l" defTabSz="914400" rtl="0" eaLnBrk="1" fontAlgn="base" latinLnBrk="0" hangingPunct="1">
              <a:lnSpc>
                <a:spcPct val="90000"/>
              </a:lnSpc>
              <a:spcBef>
                <a:spcPts val="1200"/>
              </a:spcBef>
              <a:spcAft>
                <a:spcPts val="200"/>
              </a:spcAft>
              <a:buClrTx/>
              <a:buSzPct val="100000"/>
              <a:buFont typeface="Calibri" panose="020F0502020204030204" pitchFamily="34" charset="0"/>
              <a:buNone/>
              <a:tabLst/>
              <a:defRPr/>
            </a:pPr>
            <a:endParaRPr lang="en-US">
              <a:latin typeface="Calibri Light"/>
            </a:endParaRPr>
          </a:p>
          <a:p>
            <a:pPr marL="0" indent="0">
              <a:buClrTx/>
              <a:buNone/>
            </a:pPr>
            <a:endParaRPr lang="en-US" b="1" u="sng"/>
          </a:p>
          <a:p>
            <a:pPr marL="0" indent="0">
              <a:buClrTx/>
              <a:buNone/>
            </a:pPr>
            <a:endParaRPr lang="en-US" b="1" u="sng"/>
          </a:p>
          <a:p>
            <a:pPr marL="0" indent="0">
              <a:buNone/>
            </a:pPr>
            <a:endParaRPr lang="en-US"/>
          </a:p>
        </p:txBody>
      </p:sp>
      <p:sp>
        <p:nvSpPr>
          <p:cNvPr id="4" name="Slide Number Placeholder 3">
            <a:extLst>
              <a:ext uri="{FF2B5EF4-FFF2-40B4-BE49-F238E27FC236}">
                <a16:creationId xmlns:a16="http://schemas.microsoft.com/office/drawing/2014/main" id="{82ED2C6B-7C3F-088E-7D7F-A4392F78D696}"/>
              </a:ext>
            </a:extLst>
          </p:cNvPr>
          <p:cNvSpPr>
            <a:spLocks noGrp="1"/>
          </p:cNvSpPr>
          <p:nvPr>
            <p:ph type="sldNum" sz="quarter" idx="12"/>
          </p:nvPr>
        </p:nvSpPr>
        <p:spPr/>
        <p:txBody>
          <a:bodyPr/>
          <a:lstStyle/>
          <a:p>
            <a:pPr>
              <a:defRPr/>
            </a:pPr>
            <a:fld id="{B708DEFD-B7A2-45EA-AE20-B615F24B87E6}" type="slidenum">
              <a:rPr lang="en-US" smtClean="0"/>
              <a:pPr>
                <a:defRPr/>
              </a:pPr>
              <a:t>7</a:t>
            </a:fld>
            <a:endParaRPr lang="en-US"/>
          </a:p>
        </p:txBody>
      </p:sp>
    </p:spTree>
    <p:extLst>
      <p:ext uri="{BB962C8B-B14F-4D97-AF65-F5344CB8AC3E}">
        <p14:creationId xmlns:p14="http://schemas.microsoft.com/office/powerpoint/2010/main" val="108356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6E10F-9DEB-831A-258B-80F72E43A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0EF57-8B13-4649-4DDF-D0A666C6D359}"/>
              </a:ext>
            </a:extLst>
          </p:cNvPr>
          <p:cNvSpPr>
            <a:spLocks noGrp="1"/>
          </p:cNvSpPr>
          <p:nvPr>
            <p:ph type="title"/>
          </p:nvPr>
        </p:nvSpPr>
        <p:spPr>
          <a:xfrm>
            <a:off x="1096963" y="287338"/>
            <a:ext cx="10173418" cy="1449387"/>
          </a:xfrm>
        </p:spPr>
        <p:txBody>
          <a:bodyPr/>
          <a:lstStyle/>
          <a:p>
            <a:r>
              <a:rPr lang="en-US"/>
              <a:t>Sanitary Sewer Service Agreement</a:t>
            </a:r>
          </a:p>
        </p:txBody>
      </p:sp>
      <p:sp>
        <p:nvSpPr>
          <p:cNvPr id="3" name="Content Placeholder 2">
            <a:extLst>
              <a:ext uri="{FF2B5EF4-FFF2-40B4-BE49-F238E27FC236}">
                <a16:creationId xmlns:a16="http://schemas.microsoft.com/office/drawing/2014/main" id="{A99A6903-4DD4-8CBB-1286-E66FAD44EE2E}"/>
              </a:ext>
            </a:extLst>
          </p:cNvPr>
          <p:cNvSpPr>
            <a:spLocks noGrp="1"/>
          </p:cNvSpPr>
          <p:nvPr>
            <p:ph idx="1"/>
          </p:nvPr>
        </p:nvSpPr>
        <p:spPr>
          <a:xfrm>
            <a:off x="1211981" y="1846263"/>
            <a:ext cx="10362398" cy="4446253"/>
          </a:xfrm>
        </p:spPr>
        <p:txBody>
          <a:bodyPr/>
          <a:lstStyle/>
          <a:p>
            <a:pPr marL="90170" marR="0" lvl="0" indent="-27432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404040"/>
                </a:solidFill>
                <a:effectLst/>
                <a:uLnTx/>
                <a:uFillTx/>
                <a:latin typeface="Calibri Light"/>
                <a:ea typeface="+mn-ea"/>
                <a:cs typeface="+mn-cs"/>
              </a:rPr>
              <a:t>Term of </a:t>
            </a:r>
            <a:r>
              <a:rPr lang="en-US">
                <a:latin typeface="Calibri Light"/>
              </a:rPr>
              <a:t>100</a:t>
            </a:r>
            <a:r>
              <a:rPr kumimoji="0" lang="en-US" sz="2800" b="0" i="0" u="none" strike="noStrike" kern="1200" cap="none" spc="0" normalizeH="0" baseline="0" noProof="0">
                <a:ln>
                  <a:noFill/>
                </a:ln>
                <a:solidFill>
                  <a:srgbClr val="404040"/>
                </a:solidFill>
                <a:effectLst/>
                <a:uLnTx/>
                <a:uFillTx/>
                <a:latin typeface="Calibri Light"/>
                <a:ea typeface="+mn-ea"/>
                <a:cs typeface="+mn-cs"/>
              </a:rPr>
              <a:t> years (40 years, plus three 20-year auto renewals).</a:t>
            </a:r>
            <a:endParaRPr lang="en-US"/>
          </a:p>
          <a:p>
            <a:pPr marL="90170" marR="0" lvl="0" indent="-27432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404040"/>
                </a:solidFill>
                <a:effectLst/>
                <a:uLnTx/>
                <a:uFillTx/>
                <a:latin typeface="Calibri Light"/>
                <a:ea typeface="+mn-ea"/>
                <a:cs typeface="+mn-cs"/>
              </a:rPr>
              <a:t>Bellaire </a:t>
            </a:r>
            <a:r>
              <a:rPr lang="en-US">
                <a:latin typeface="Calibri Light"/>
              </a:rPr>
              <a:t>has the option to terminate with notice.</a:t>
            </a:r>
            <a:endParaRPr lang="en-US" sz="2800" b="0" i="0" u="none" strike="noStrike" kern="1200" cap="none" spc="0" normalizeH="0" baseline="0" noProof="0">
              <a:ln>
                <a:noFill/>
              </a:ln>
              <a:solidFill>
                <a:srgbClr val="404040"/>
              </a:solidFill>
              <a:effectLst/>
              <a:uLnTx/>
              <a:uFillTx/>
              <a:latin typeface="Calibri Light"/>
              <a:ea typeface="Calibri Light"/>
              <a:cs typeface="Calibri Light"/>
            </a:endParaRPr>
          </a:p>
          <a:p>
            <a:pPr marL="273050" marR="0" lvl="0" indent="-27305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404040"/>
                </a:solidFill>
                <a:effectLst/>
                <a:uLnTx/>
                <a:uFillTx/>
                <a:latin typeface="Calibri Light"/>
                <a:ea typeface="+mn-ea"/>
                <a:cs typeface="+mn-cs"/>
              </a:rPr>
              <a:t>Bellaire must pay an impact fee at time of connection; payment reserves capacity to Bellaire.</a:t>
            </a:r>
            <a:endParaRPr lang="en-US" sz="2800" b="0" i="0" u="none" strike="noStrike" kern="1200" cap="none" spc="0" normalizeH="0" baseline="0" noProof="0">
              <a:ln>
                <a:noFill/>
              </a:ln>
              <a:solidFill>
                <a:srgbClr val="404040"/>
              </a:solidFill>
              <a:effectLst/>
              <a:uLnTx/>
              <a:uFillTx/>
              <a:latin typeface="Calibri Light"/>
              <a:ea typeface="Calibri Light"/>
              <a:cs typeface="Calibri Light"/>
            </a:endParaRPr>
          </a:p>
          <a:p>
            <a:pPr marL="90170" marR="0" lvl="0" indent="-27432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lang="en-US">
                <a:latin typeface="Calibri Light"/>
              </a:rPr>
              <a:t>Bellaire must pay published rate applicable to contract customers.</a:t>
            </a:r>
            <a:endParaRPr lang="en-US">
              <a:latin typeface="Calibri Light"/>
              <a:ea typeface="Calibri Light"/>
              <a:cs typeface="Calibri Light"/>
            </a:endParaRPr>
          </a:p>
          <a:p>
            <a:pPr marL="273050" indent="-273050">
              <a:buClr>
                <a:srgbClr val="FFC000"/>
              </a:buClr>
              <a:buFont typeface="Wingdings" panose="05000000000000000000" pitchFamily="2" charset="2"/>
              <a:buChar char="§"/>
              <a:defRPr/>
            </a:pPr>
            <a:r>
              <a:rPr kumimoji="0" lang="en-US" sz="2800" b="0" i="0" u="none" strike="noStrike" kern="1200" cap="none" spc="0" normalizeH="0" baseline="0" noProof="0">
                <a:ln>
                  <a:noFill/>
                </a:ln>
                <a:solidFill>
                  <a:srgbClr val="404040"/>
                </a:solidFill>
                <a:effectLst/>
                <a:uLnTx/>
                <a:uFillTx/>
                <a:latin typeface="Calibri Light"/>
                <a:ea typeface="+mn-ea"/>
                <a:cs typeface="+mn-cs"/>
              </a:rPr>
              <a:t>Houston responsible for treating Bellaire’s wastewater and </a:t>
            </a:r>
            <a:r>
              <a:rPr lang="en-US">
                <a:latin typeface="Calibri Light"/>
              </a:rPr>
              <a:t>complying with environmental laws and regulations related to treatment.</a:t>
            </a:r>
            <a:endParaRPr lang="en-US" sz="2800" b="0" i="0" u="none" strike="noStrike" kern="1200" cap="none" spc="0" normalizeH="0" baseline="0" noProof="0">
              <a:ln>
                <a:noFill/>
              </a:ln>
              <a:solidFill>
                <a:srgbClr val="404040"/>
              </a:solidFill>
              <a:effectLst/>
              <a:uLnTx/>
              <a:uFillTx/>
              <a:latin typeface="Calibri Light"/>
              <a:ea typeface="Calibri Light"/>
              <a:cs typeface="Calibri Light"/>
            </a:endParaRPr>
          </a:p>
          <a:p>
            <a:pPr marL="288925" marR="0" lvl="0" indent="-273050" algn="l" defTabSz="914400" rtl="0" eaLnBrk="1" fontAlgn="base" latinLnBrk="0" hangingPunct="1">
              <a:lnSpc>
                <a:spcPct val="90000"/>
              </a:lnSpc>
              <a:spcBef>
                <a:spcPts val="1200"/>
              </a:spcBef>
              <a:spcAft>
                <a:spcPts val="200"/>
              </a:spcAft>
              <a:buClr>
                <a:srgbClr val="FFC000"/>
              </a:buClr>
              <a:buSzPct val="100000"/>
              <a:buFont typeface="Wingdings" panose="05000000000000000000" pitchFamily="2" charset="2"/>
              <a:buChar char="§"/>
              <a:tabLst/>
              <a:defRPr/>
            </a:pPr>
            <a:r>
              <a:rPr lang="en-US">
                <a:latin typeface="Calibri Light"/>
              </a:rPr>
              <a:t>Bellaire remains responsible for wastewater collection system, customer service, and billing.</a:t>
            </a:r>
            <a:endParaRPr lang="en-US" sz="2800" b="0" i="0" u="none" strike="noStrike" kern="1200" cap="none" spc="0" normalizeH="0" baseline="0" noProof="0">
              <a:ln>
                <a:noFill/>
              </a:ln>
              <a:solidFill>
                <a:srgbClr val="404040"/>
              </a:solidFill>
              <a:effectLst/>
              <a:uLnTx/>
              <a:uFillTx/>
              <a:latin typeface="Calibri Light"/>
              <a:ea typeface="Calibri Light"/>
              <a:cs typeface="Calibri Light"/>
            </a:endParaRPr>
          </a:p>
          <a:p>
            <a:pPr marL="0" marR="0" lvl="0" indent="0" algn="l" defTabSz="914400" rtl="0" eaLnBrk="1" fontAlgn="base" latinLnBrk="0" hangingPunct="1">
              <a:lnSpc>
                <a:spcPct val="90000"/>
              </a:lnSpc>
              <a:spcBef>
                <a:spcPts val="1200"/>
              </a:spcBef>
              <a:spcAft>
                <a:spcPts val="200"/>
              </a:spcAft>
              <a:buClrTx/>
              <a:buSzPct val="100000"/>
              <a:buFont typeface="Calibri" panose="020F0502020204030204" pitchFamily="34" charset="0"/>
              <a:buNone/>
              <a:tabLst/>
              <a:defRPr/>
            </a:pPr>
            <a:endParaRPr lang="en-US">
              <a:latin typeface="Calibri Light"/>
            </a:endParaRPr>
          </a:p>
          <a:p>
            <a:pPr marL="0" indent="0">
              <a:buClrTx/>
              <a:buNone/>
            </a:pPr>
            <a:endParaRPr lang="en-US" b="1" u="sng"/>
          </a:p>
          <a:p>
            <a:pPr marL="0" indent="0">
              <a:buClrTx/>
              <a:buNone/>
            </a:pPr>
            <a:endParaRPr lang="en-US" b="1" u="sng"/>
          </a:p>
          <a:p>
            <a:pPr marL="0" indent="0">
              <a:buNone/>
            </a:pPr>
            <a:endParaRPr lang="en-US"/>
          </a:p>
        </p:txBody>
      </p:sp>
      <p:sp>
        <p:nvSpPr>
          <p:cNvPr id="4" name="Slide Number Placeholder 3">
            <a:extLst>
              <a:ext uri="{FF2B5EF4-FFF2-40B4-BE49-F238E27FC236}">
                <a16:creationId xmlns:a16="http://schemas.microsoft.com/office/drawing/2014/main" id="{EC0BE37D-9C82-D20A-B3A5-EA66A14EC878}"/>
              </a:ext>
            </a:extLst>
          </p:cNvPr>
          <p:cNvSpPr>
            <a:spLocks noGrp="1"/>
          </p:cNvSpPr>
          <p:nvPr>
            <p:ph type="sldNum" sz="quarter" idx="12"/>
          </p:nvPr>
        </p:nvSpPr>
        <p:spPr/>
        <p:txBody>
          <a:bodyPr/>
          <a:lstStyle/>
          <a:p>
            <a:pPr>
              <a:defRPr/>
            </a:pPr>
            <a:fld id="{B708DEFD-B7A2-45EA-AE20-B615F24B87E6}" type="slidenum">
              <a:rPr lang="en-US" smtClean="0"/>
              <a:pPr>
                <a:defRPr/>
              </a:pPr>
              <a:t>8</a:t>
            </a:fld>
            <a:endParaRPr lang="en-US"/>
          </a:p>
        </p:txBody>
      </p:sp>
    </p:spTree>
    <p:extLst>
      <p:ext uri="{BB962C8B-B14F-4D97-AF65-F5344CB8AC3E}">
        <p14:creationId xmlns:p14="http://schemas.microsoft.com/office/powerpoint/2010/main" val="237524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B5ED-2D57-C53A-533D-A6C05AA106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83E798-D082-D271-3F34-4342DB925C07}"/>
              </a:ext>
            </a:extLst>
          </p:cNvPr>
          <p:cNvSpPr>
            <a:spLocks noGrp="1"/>
          </p:cNvSpPr>
          <p:nvPr>
            <p:ph type="sldNum" sz="quarter" idx="12"/>
          </p:nvPr>
        </p:nvSpPr>
        <p:spPr/>
        <p:txBody>
          <a:bodyPr/>
          <a:lstStyle/>
          <a:p>
            <a:pPr>
              <a:defRPr/>
            </a:pPr>
            <a:fld id="{EC99737A-A0AA-48B2-B80C-65BD50F1A2A3}" type="slidenum">
              <a:rPr lang="en-US"/>
              <a:pPr>
                <a:defRPr/>
              </a:pPr>
              <a:t>9</a:t>
            </a:fld>
            <a:endParaRPr lang="en-US"/>
          </a:p>
        </p:txBody>
      </p:sp>
      <p:pic>
        <p:nvPicPr>
          <p:cNvPr id="5" name="Picture 4" descr="A picture containing diagram&#10;&#10;AI-generated content may be incorrect.">
            <a:extLst>
              <a:ext uri="{FF2B5EF4-FFF2-40B4-BE49-F238E27FC236}">
                <a16:creationId xmlns:a16="http://schemas.microsoft.com/office/drawing/2014/main" id="{BB66F14B-3994-A554-3DF0-ABE5DC4CA198}"/>
              </a:ext>
            </a:extLst>
          </p:cNvPr>
          <p:cNvPicPr>
            <a:picLocks noChangeAspect="1"/>
          </p:cNvPicPr>
          <p:nvPr/>
        </p:nvPicPr>
        <p:blipFill>
          <a:blip r:embed="rId3">
            <a:extLst>
              <a:ext uri="{28A0092B-C50C-407E-A947-70E740481C1C}">
                <a14:useLocalDpi xmlns:a14="http://schemas.microsoft.com/office/drawing/2010/main" val="0"/>
              </a:ext>
            </a:extLst>
          </a:blip>
          <a:srcRect t="9892"/>
          <a:stretch/>
        </p:blipFill>
        <p:spPr>
          <a:xfrm>
            <a:off x="1352026" y="-12027"/>
            <a:ext cx="9487948" cy="6412016"/>
          </a:xfrm>
          <a:prstGeom prst="rect">
            <a:avLst/>
          </a:prstGeom>
        </p:spPr>
      </p:pic>
    </p:spTree>
    <p:extLst>
      <p:ext uri="{BB962C8B-B14F-4D97-AF65-F5344CB8AC3E}">
        <p14:creationId xmlns:p14="http://schemas.microsoft.com/office/powerpoint/2010/main" val="36634277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thelas and Calibri Light">
      <a:majorFont>
        <a:latin typeface="Athelas Rg"/>
        <a:ea typeface=""/>
        <a:cs typeface=""/>
      </a:majorFont>
      <a:minorFont>
        <a:latin typeface="Calibri 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A5E545CF-CFA5-4E8B-AF9A-2CB8B67C4DF1}" vid="{A5E0E285-2328-45B6-9C05-8EE985FEE4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172073AD422D4495A1D800C7FEBDE1" ma:contentTypeVersion="13" ma:contentTypeDescription="Create a new document." ma:contentTypeScope="" ma:versionID="f681460e371e51e57ceafcca5388faa4">
  <xsd:schema xmlns:xsd="http://www.w3.org/2001/XMLSchema" xmlns:xs="http://www.w3.org/2001/XMLSchema" xmlns:p="http://schemas.microsoft.com/office/2006/metadata/properties" xmlns:ns3="e8bc2843-1f1f-4df3-891d-2f0cb53ecdc3" xmlns:ns4="4d248091-4d6a-4e3f-bdef-48764f15273d" targetNamespace="http://schemas.microsoft.com/office/2006/metadata/properties" ma:root="true" ma:fieldsID="a9f7ebe49a88bfce005a3ac507394a6a" ns3:_="" ns4:_="">
    <xsd:import namespace="e8bc2843-1f1f-4df3-891d-2f0cb53ecdc3"/>
    <xsd:import namespace="4d248091-4d6a-4e3f-bdef-48764f15273d"/>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c2843-1f1f-4df3-891d-2f0cb53ecdc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248091-4d6a-4e3f-bdef-48764f1527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8bc2843-1f1f-4df3-891d-2f0cb53ecdc3" xsi:nil="true"/>
  </documentManagement>
</p:properties>
</file>

<file path=customXml/itemProps1.xml><?xml version="1.0" encoding="utf-8"?>
<ds:datastoreItem xmlns:ds="http://schemas.openxmlformats.org/officeDocument/2006/customXml" ds:itemID="{1C066B7E-8DDD-422F-B7EF-EDCE8DDAE91E}">
  <ds:schemaRefs>
    <ds:schemaRef ds:uri="4d248091-4d6a-4e3f-bdef-48764f15273d"/>
    <ds:schemaRef ds:uri="e8bc2843-1f1f-4df3-891d-2f0cb53ecd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F5F5A6-2C0E-44A9-844F-90A488C72640}">
  <ds:schemaRefs>
    <ds:schemaRef ds:uri="http://schemas.microsoft.com/sharepoint/v3/contenttype/forms"/>
  </ds:schemaRefs>
</ds:datastoreItem>
</file>

<file path=customXml/itemProps3.xml><?xml version="1.0" encoding="utf-8"?>
<ds:datastoreItem xmlns:ds="http://schemas.openxmlformats.org/officeDocument/2006/customXml" ds:itemID="{1AD384AA-BA77-4F70-BD04-5E9645BCD58C}">
  <ds:schemaRefs>
    <ds:schemaRef ds:uri="4d248091-4d6a-4e3f-bdef-48764f15273d"/>
    <ds:schemaRef ds:uri="e8bc2843-1f1f-4df3-891d-2f0cb53ecd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b49ef85a-b0cb-4f72-8274-f75abb9364b8}" enabled="0" method="" siteId="{b49ef85a-b0cb-4f72-8274-f75abb9364b8}" removed="1"/>
</clbl:labelList>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Widescreen</PresentationFormat>
  <Paragraphs>99</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Calibri</vt:lpstr>
      <vt:lpstr>Calibri Light</vt:lpstr>
      <vt:lpstr>Cambria</vt:lpstr>
      <vt:lpstr>Century</vt:lpstr>
      <vt:lpstr>Symbol</vt:lpstr>
      <vt:lpstr>Wingdings</vt:lpstr>
      <vt:lpstr>Retrospect</vt:lpstr>
      <vt:lpstr>   Agreement with Houston:  Land Swap &amp; Wastewater Treatment </vt:lpstr>
      <vt:lpstr>Houston Needs Stormwater Detention</vt:lpstr>
      <vt:lpstr>Bellaire Needs Stormwater Detention</vt:lpstr>
      <vt:lpstr>Bellaire Needs Wastewater Treatment</vt:lpstr>
      <vt:lpstr>Houston Has Wastewater Treatment</vt:lpstr>
      <vt:lpstr>PowerPoint Presentation</vt:lpstr>
      <vt:lpstr>Purchase &amp; Sale Agreement</vt:lpstr>
      <vt:lpstr>Sanitary Sewer Service Agreement</vt:lpstr>
      <vt:lpstr>PowerPoint Presentation</vt:lpstr>
      <vt:lpstr>Decision Point Regarding Wastewater</vt:lpstr>
      <vt:lpstr>Alternatives</vt:lpstr>
      <vt:lpstr>Recommendation</vt:lpstr>
      <vt:lpstr>   Questions &amp;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2021  Budget Process Overview</dc:title>
  <dc:creator>Brant Gary</dc:creator>
  <cp:lastModifiedBy>Jamie Naranjo</cp:lastModifiedBy>
  <cp:revision>70</cp:revision>
  <cp:lastPrinted>2025-05-16T17:08:13Z</cp:lastPrinted>
  <dcterms:created xsi:type="dcterms:W3CDTF">2020-07-08T21:02:41Z</dcterms:created>
  <dcterms:modified xsi:type="dcterms:W3CDTF">2025-05-19T21:07:02Z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0x01010086172073AD422D4495A1D800C7FEBDE1</vt:lpwstr>
  </property>
</Properties>
</file>